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media/image26.jpeg" ContentType="image/jpeg"/>
  <Override PartName="/ppt/media/image27.jpeg" ContentType="image/jpeg"/>
  <Override PartName="/ppt/media/image28.jpeg" ContentType="image/jpeg"/>
  <Override PartName="/ppt/media/image29.jpeg" ContentType="image/jpeg"/>
  <Override PartName="/ppt/media/image30.jpeg" ContentType="image/jpeg"/>
  <Override PartName="/ppt/media/image31.jpeg" ContentType="image/jpeg"/>
  <Override PartName="/ppt/media/image32.jpeg" ContentType="image/jpeg"/>
  <Override PartName="/ppt/media/image33.jpeg" ContentType="image/jpeg"/>
  <Override PartName="/ppt/media/image34.jpeg" ContentType="image/jpeg"/>
  <Override PartName="/ppt/media/image35.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Lst>
  <p:sldSz cx="9144000" cy="6858000"/>
  <p:notesSz cx="6858000" cy="9144000"/>
  <p:defaultTextStyle>
    <a:lvl1pPr>
      <a:defRPr sz="2400">
        <a:latin typeface="Times New Roman"/>
        <a:ea typeface="Times New Roman"/>
        <a:cs typeface="Times New Roman"/>
        <a:sym typeface="Times New Roman"/>
      </a:defRPr>
    </a:lvl1pPr>
    <a:lvl2pPr indent="457200">
      <a:defRPr sz="2400">
        <a:latin typeface="Times New Roman"/>
        <a:ea typeface="Times New Roman"/>
        <a:cs typeface="Times New Roman"/>
        <a:sym typeface="Times New Roman"/>
      </a:defRPr>
    </a:lvl2pPr>
    <a:lvl3pPr indent="914400">
      <a:defRPr sz="2400">
        <a:latin typeface="Times New Roman"/>
        <a:ea typeface="Times New Roman"/>
        <a:cs typeface="Times New Roman"/>
        <a:sym typeface="Times New Roman"/>
      </a:defRPr>
    </a:lvl3pPr>
    <a:lvl4pPr indent="1371600">
      <a:defRPr sz="2400">
        <a:latin typeface="Times New Roman"/>
        <a:ea typeface="Times New Roman"/>
        <a:cs typeface="Times New Roman"/>
        <a:sym typeface="Times New Roman"/>
      </a:defRPr>
    </a:lvl4pPr>
    <a:lvl5pPr indent="1828800">
      <a:defRPr sz="2400">
        <a:latin typeface="Times New Roman"/>
        <a:ea typeface="Times New Roman"/>
        <a:cs typeface="Times New Roman"/>
        <a:sym typeface="Times New Roman"/>
      </a:defRPr>
    </a:lvl5pPr>
    <a:lvl6pPr indent="2286000">
      <a:defRPr sz="2400">
        <a:latin typeface="Times New Roman"/>
        <a:ea typeface="Times New Roman"/>
        <a:cs typeface="Times New Roman"/>
        <a:sym typeface="Times New Roman"/>
      </a:defRPr>
    </a:lvl6pPr>
    <a:lvl7pPr indent="2743200">
      <a:defRPr sz="2400">
        <a:latin typeface="Times New Roman"/>
        <a:ea typeface="Times New Roman"/>
        <a:cs typeface="Times New Roman"/>
        <a:sym typeface="Times New Roman"/>
      </a:defRPr>
    </a:lvl7pPr>
    <a:lvl8pPr indent="3200400">
      <a:defRPr sz="2400">
        <a:latin typeface="Times New Roman"/>
        <a:ea typeface="Times New Roman"/>
        <a:cs typeface="Times New Roman"/>
        <a:sym typeface="Times New Roman"/>
      </a:defRPr>
    </a:lvl8pPr>
    <a:lvl9pPr indent="3657600">
      <a:defRPr sz="2400">
        <a:latin typeface="Times New Roman"/>
        <a:ea typeface="Times New Roman"/>
        <a:cs typeface="Times New Roman"/>
        <a:sym typeface="Times New Roman"/>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Times New Roman"/>
          <a:ea typeface="Times New Roman"/>
          <a:cs typeface="Times New Roman"/>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ECDD"/>
          </a:solidFill>
        </a:fill>
      </a:tcStyle>
    </a:wholeTbl>
    <a:band2H>
      <a:tcTxStyle b="def" i="def"/>
      <a:tcStyle>
        <a:tcBdr/>
        <a:fill>
          <a:solidFill>
            <a:srgbClr val="E6F6EF"/>
          </a:solidFill>
        </a:fill>
      </a:tcStyle>
    </a:band2H>
    <a:firstCol>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CC99"/>
          </a:solidFill>
        </a:fill>
      </a:tcStyle>
    </a:firstCol>
    <a:la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CC99"/>
          </a:solidFill>
        </a:fill>
      </a:tcStyle>
    </a:lastRow>
    <a:fir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CC99"/>
          </a:solidFill>
        </a:fill>
      </a:tcStyle>
    </a:firstRow>
  </a:tblStyle>
  <a:tblStyle styleId="{C7B018BB-80A7-4F77-B60F-C8B233D01FF8}" styleName="">
    <a:tblBg/>
    <a:wholeTbl>
      <a:tcTxStyle b="on" i="on">
        <a:font>
          <a:latin typeface="Times New Roman"/>
          <a:ea typeface="Times New Roman"/>
          <a:cs typeface="Times New Roman"/>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b="def" i="def"/>
      <a:tcStyle>
        <a:tcBdr/>
        <a:fill>
          <a:solidFill>
            <a:srgbClr val="FFFFFF"/>
          </a:solidFill>
        </a:fill>
      </a:tcStyle>
    </a:band2H>
    <a:firstCol>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Times New Roman"/>
          <a:ea typeface="Times New Roman"/>
          <a:cs typeface="Times New Roman"/>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E6"/>
          </a:solidFill>
        </a:fill>
      </a:tcStyle>
    </a:wholeTbl>
    <a:band2H>
      <a:tcTxStyle b="def" i="def"/>
      <a:tcStyle>
        <a:tcBdr/>
        <a:fill>
          <a:solidFill>
            <a:srgbClr val="E7E7F3"/>
          </a:solidFill>
        </a:fill>
      </a:tcStyle>
    </a:band2H>
    <a:firstCol>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D2DB9"/>
          </a:solidFill>
        </a:fill>
      </a:tcStyle>
    </a:firstCol>
    <a:la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D2DB9"/>
          </a:solidFill>
        </a:fill>
      </a:tcStyle>
    </a:lastRow>
    <a:fir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D2DB9"/>
          </a:solidFill>
        </a:fill>
      </a:tcStyle>
    </a:firstRow>
  </a:tblStyle>
  <a:tblStyle styleId="{CF821DB8-F4EB-4A41-A1BA-3FCAFE7338EE}" styleName="">
    <a:tblBg/>
    <a:wholeTbl>
      <a:tcTxStyle b="on" i="on">
        <a:font>
          <a:latin typeface="Times New Roman"/>
          <a:ea typeface="Times New Roman"/>
          <a:cs typeface="Times New Roman"/>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Times New Roman"/>
          <a:ea typeface="Times New Roman"/>
          <a:cs typeface="Times New Roman"/>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CC99"/>
          </a:solidFill>
        </a:fill>
      </a:tcStyle>
    </a:firstCol>
    <a:lastRow>
      <a:tcTxStyle b="on" i="on">
        <a:font>
          <a:latin typeface="Times New Roman"/>
          <a:ea typeface="Times New Roman"/>
          <a:cs typeface="Times New Roman"/>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Times New Roman"/>
          <a:ea typeface="Times New Roman"/>
          <a:cs typeface="Times New Roman"/>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00CC99"/>
          </a:solidFill>
        </a:fill>
      </a:tcStyle>
    </a:firstRow>
  </a:tblStyle>
  <a:tblStyle styleId="{33BA23B1-9221-436E-865A-0063620EA4FD}" styleName="">
    <a:tblBg/>
    <a:wholeTbl>
      <a:tcTxStyle b="on" i="on">
        <a:font>
          <a:latin typeface="Times New Roman"/>
          <a:ea typeface="Times New Roman"/>
          <a:cs typeface="Times New Roman"/>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Times New Roman"/>
          <a:ea typeface="Times New Roman"/>
          <a:cs typeface="Times New Roman"/>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Times New Roman"/>
          <a:ea typeface="Times New Roman"/>
          <a:cs typeface="Times New Roman"/>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Times New Roman"/>
          <a:ea typeface="Times New Roman"/>
          <a:cs typeface="Times New Roman"/>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Times New Roman"/>
          <a:ea typeface="Times New Roman"/>
          <a:cs typeface="Times New Roman"/>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p:nvPr>
            <p:ph type="sldImg"/>
          </p:nvPr>
        </p:nvSpPr>
        <p:spPr>
          <a:xfrm>
            <a:off x="1143000" y="685800"/>
            <a:ext cx="4572000" cy="3429000"/>
          </a:xfrm>
          <a:prstGeom prst="rect">
            <a:avLst/>
          </a:prstGeom>
        </p:spPr>
        <p:txBody>
          <a:bodyPr/>
          <a:lstStyle/>
          <a:p>
            <a:pPr lvl="0"/>
          </a:p>
        </p:txBody>
      </p:sp>
      <p:sp>
        <p:nvSpPr>
          <p:cNvPr id="77" name="Shape 77"/>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Title Slide">
    <p:spTree>
      <p:nvGrpSpPr>
        <p:cNvPr id="1" name=""/>
        <p:cNvGrpSpPr/>
        <p:nvPr/>
      </p:nvGrpSpPr>
      <p:grpSpPr>
        <a:xfrm>
          <a:off x="0" y="0"/>
          <a:ext cx="0" cy="0"/>
          <a:chOff x="0" y="0"/>
          <a:chExt cx="0" cy="0"/>
        </a:xfrm>
      </p:grpSpPr>
      <p:pic>
        <p:nvPicPr>
          <p:cNvPr id="7" name="image2.jpeg" descr="C:\Documents and Settings\Administrator\My Documents\My Pictures\background01.jpg"/>
          <p:cNvPicPr/>
          <p:nvPr/>
        </p:nvPicPr>
        <p:blipFill>
          <a:blip r:embed="rId2">
            <a:extLst/>
          </a:blip>
          <a:stretch>
            <a:fillRect/>
          </a:stretch>
        </p:blipFill>
        <p:spPr>
          <a:xfrm>
            <a:off x="0" y="0"/>
            <a:ext cx="9144000" cy="6856414"/>
          </a:xfrm>
          <a:prstGeom prst="rect">
            <a:avLst/>
          </a:prstGeom>
          <a:ln w="12700">
            <a:miter lim="400000"/>
          </a:ln>
        </p:spPr>
      </p:pic>
      <p:sp>
        <p:nvSpPr>
          <p:cNvPr id="8" name="Shape 8"/>
          <p:cNvSpPr/>
          <p:nvPr>
            <p:ph type="title"/>
          </p:nvPr>
        </p:nvSpPr>
        <p:spPr>
          <a:xfrm>
            <a:off x="685800" y="990600"/>
            <a:ext cx="7772400" cy="2362200"/>
          </a:xfrm>
          <a:prstGeom prst="rect">
            <a:avLst/>
          </a:prstGeom>
        </p:spPr>
        <p:txBody>
          <a:bodyPr/>
          <a:lstStyle>
            <a:lvl1pPr>
              <a:defRPr>
                <a:solidFill>
                  <a:srgbClr val="FFCC00"/>
                </a:solidFill>
              </a:defRPr>
            </a:lvl1pPr>
          </a:lstStyle>
          <a:p>
            <a:pPr lvl="0">
              <a:defRPr sz="1800">
                <a:solidFill>
                  <a:srgbClr val="000000"/>
                </a:solidFill>
              </a:defRPr>
            </a:pPr>
            <a:r>
              <a:rPr sz="4400">
                <a:solidFill>
                  <a:srgbClr val="FFCC00"/>
                </a:solidFill>
              </a:rPr>
              <a:t>Title Text</a:t>
            </a:r>
          </a:p>
        </p:txBody>
      </p:sp>
      <p:sp>
        <p:nvSpPr>
          <p:cNvPr id="9" name="Shape 9"/>
          <p:cNvSpPr/>
          <p:nvPr>
            <p:ph type="body" idx="1"/>
          </p:nvPr>
        </p:nvSpPr>
        <p:spPr>
          <a:xfrm>
            <a:off x="1447800" y="3352800"/>
            <a:ext cx="6400800" cy="3467100"/>
          </a:xfrm>
          <a:prstGeom prst="rect">
            <a:avLst/>
          </a:prstGeom>
        </p:spPr>
        <p:txBody>
          <a:bodyPr/>
          <a:lstStyle>
            <a:lvl1pPr marL="0" indent="0" algn="ctr">
              <a:buSzTx/>
              <a:buNone/>
              <a:defRPr>
                <a:solidFill>
                  <a:srgbClr val="FFCC00"/>
                </a:solidFill>
              </a:defRPr>
            </a:lvl1pPr>
            <a:lvl2pPr algn="ctr">
              <a:defRPr>
                <a:solidFill>
                  <a:srgbClr val="FFCC00"/>
                </a:solidFill>
              </a:defRPr>
            </a:lvl2pPr>
            <a:lvl3pPr algn="ctr">
              <a:defRPr>
                <a:solidFill>
                  <a:srgbClr val="FFCC00"/>
                </a:solidFill>
              </a:defRPr>
            </a:lvl3pPr>
            <a:lvl4pPr algn="ctr">
              <a:defRPr>
                <a:solidFill>
                  <a:srgbClr val="FFCC00"/>
                </a:solidFill>
              </a:defRPr>
            </a:lvl4pPr>
            <a:lvl5pPr algn="ctr">
              <a:defRPr>
                <a:solidFill>
                  <a:srgbClr val="FFCC00"/>
                </a:solidFill>
              </a:defRPr>
            </a:lvl5pPr>
          </a:lstStyle>
          <a:p>
            <a:pPr lvl="0">
              <a:defRPr sz="1800">
                <a:solidFill>
                  <a:srgbClr val="000000"/>
                </a:solidFill>
              </a:defRPr>
            </a:pPr>
            <a:r>
              <a:rPr sz="3200">
                <a:solidFill>
                  <a:srgbClr val="FFCC00"/>
                </a:solidFill>
              </a:rPr>
              <a:t>Body Level One</a:t>
            </a:r>
            <a:endParaRPr sz="3200">
              <a:solidFill>
                <a:srgbClr val="FFCC00"/>
              </a:solidFill>
            </a:endParaRPr>
          </a:p>
          <a:p>
            <a:pPr lvl="1">
              <a:defRPr sz="1800">
                <a:solidFill>
                  <a:srgbClr val="000000"/>
                </a:solidFill>
              </a:defRPr>
            </a:pPr>
            <a:r>
              <a:rPr sz="3200">
                <a:solidFill>
                  <a:srgbClr val="FFCC00"/>
                </a:solidFill>
              </a:rPr>
              <a:t>Body Level Two</a:t>
            </a:r>
            <a:endParaRPr sz="3200">
              <a:solidFill>
                <a:srgbClr val="FFCC00"/>
              </a:solidFill>
            </a:endParaRPr>
          </a:p>
          <a:p>
            <a:pPr lvl="2">
              <a:defRPr sz="1800">
                <a:solidFill>
                  <a:srgbClr val="000000"/>
                </a:solidFill>
              </a:defRPr>
            </a:pPr>
            <a:r>
              <a:rPr sz="3200">
                <a:solidFill>
                  <a:srgbClr val="FFCC00"/>
                </a:solidFill>
              </a:rPr>
              <a:t>Body Level Three</a:t>
            </a:r>
            <a:endParaRPr sz="3200">
              <a:solidFill>
                <a:srgbClr val="FFCC00"/>
              </a:solidFill>
            </a:endParaRPr>
          </a:p>
          <a:p>
            <a:pPr lvl="3">
              <a:defRPr sz="1800">
                <a:solidFill>
                  <a:srgbClr val="000000"/>
                </a:solidFill>
              </a:defRPr>
            </a:pPr>
            <a:r>
              <a:rPr sz="3200">
                <a:solidFill>
                  <a:srgbClr val="FFCC00"/>
                </a:solidFill>
              </a:rPr>
              <a:t>Body Level Four</a:t>
            </a:r>
            <a:endParaRPr sz="3200">
              <a:solidFill>
                <a:srgbClr val="FFCC00"/>
              </a:solidFill>
            </a:endParaRPr>
          </a:p>
          <a:p>
            <a:pPr lvl="4">
              <a:defRPr sz="1800">
                <a:solidFill>
                  <a:srgbClr val="000000"/>
                </a:solidFill>
              </a:defRPr>
            </a:pPr>
            <a:r>
              <a:rPr sz="3200">
                <a:solidFill>
                  <a:srgbClr val="FFCC00"/>
                </a:solidFill>
              </a:rPr>
              <a:t>Body Level Five</a:t>
            </a:r>
          </a:p>
        </p:txBody>
      </p:sp>
      <p:sp>
        <p:nvSpPr>
          <p:cNvPr id="10" name="Shape 10"/>
          <p:cNvSpPr/>
          <p:nvPr>
            <p:ph type="sldNum" sz="quarter" idx="2"/>
          </p:nvPr>
        </p:nvSpPr>
        <p:spPr>
          <a:xfrm>
            <a:off x="6477000" y="6172200"/>
            <a:ext cx="1905000" cy="287087"/>
          </a:xfrm>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41" name="Shape 41"/>
          <p:cNvSpPr/>
          <p:nvPr>
            <p:ph type="title"/>
          </p:nvPr>
        </p:nvSpPr>
        <p:spPr>
          <a:prstGeom prst="rect">
            <a:avLst/>
          </a:prstGeom>
        </p:spPr>
        <p:txBody>
          <a:bodyPr/>
          <a:lstStyle/>
          <a:p>
            <a:pPr lvl="0">
              <a:defRPr sz="1800">
                <a:solidFill>
                  <a:srgbClr val="000000"/>
                </a:solidFill>
              </a:defRPr>
            </a:pPr>
            <a:r>
              <a:rPr sz="4400">
                <a:solidFill>
                  <a:srgbClr val="000099"/>
                </a:solidFill>
              </a:rPr>
              <a:t>Title Text</a:t>
            </a:r>
          </a:p>
        </p:txBody>
      </p:sp>
      <p:sp>
        <p:nvSpPr>
          <p:cNvPr id="42" name="Shape 42"/>
          <p:cNvSpPr/>
          <p:nvPr>
            <p:ph type="body" idx="1"/>
          </p:nvPr>
        </p:nvSpPr>
        <p:spPr>
          <a:prstGeom prst="rect">
            <a:avLst/>
          </a:prstGeom>
        </p:spPr>
        <p:txBody>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
        <p:nvSpPr>
          <p:cNvPr id="43" name="Shape 4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45" name="Shape 45"/>
          <p:cNvSpPr/>
          <p:nvPr>
            <p:ph type="title"/>
          </p:nvPr>
        </p:nvSpPr>
        <p:spPr>
          <a:xfrm>
            <a:off x="6743700" y="0"/>
            <a:ext cx="2171700" cy="6400800"/>
          </a:xfrm>
          <a:prstGeom prst="rect">
            <a:avLst/>
          </a:prstGeom>
        </p:spPr>
        <p:txBody>
          <a:bodyPr/>
          <a:lstStyle/>
          <a:p>
            <a:pPr lvl="0">
              <a:defRPr sz="1800">
                <a:solidFill>
                  <a:srgbClr val="000000"/>
                </a:solidFill>
              </a:defRPr>
            </a:pPr>
            <a:r>
              <a:rPr sz="4400">
                <a:solidFill>
                  <a:srgbClr val="000099"/>
                </a:solidFill>
              </a:rPr>
              <a:t>Title Text</a:t>
            </a:r>
          </a:p>
        </p:txBody>
      </p:sp>
      <p:sp>
        <p:nvSpPr>
          <p:cNvPr id="46" name="Shape 46"/>
          <p:cNvSpPr/>
          <p:nvPr>
            <p:ph type="body" idx="1"/>
          </p:nvPr>
        </p:nvSpPr>
        <p:spPr>
          <a:xfrm>
            <a:off x="228600" y="152400"/>
            <a:ext cx="6362700" cy="6705600"/>
          </a:xfrm>
          <a:prstGeom prst="rect">
            <a:avLst/>
          </a:prstGeom>
        </p:spPr>
        <p:txBody>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
        <p:nvSpPr>
          <p:cNvPr id="47" name="Shape 4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Title and Chart">
    <p:spTree>
      <p:nvGrpSpPr>
        <p:cNvPr id="1" name=""/>
        <p:cNvGrpSpPr/>
        <p:nvPr/>
      </p:nvGrpSpPr>
      <p:grpSpPr>
        <a:xfrm>
          <a:off x="0" y="0"/>
          <a:ext cx="0" cy="0"/>
          <a:chOff x="0" y="0"/>
          <a:chExt cx="0" cy="0"/>
        </a:xfrm>
      </p:grpSpPr>
      <p:sp>
        <p:nvSpPr>
          <p:cNvPr id="49" name="Shape 49"/>
          <p:cNvSpPr/>
          <p:nvPr>
            <p:ph type="title"/>
          </p:nvPr>
        </p:nvSpPr>
        <p:spPr>
          <a:prstGeom prst="rect">
            <a:avLst/>
          </a:prstGeom>
        </p:spPr>
        <p:txBody>
          <a:bodyPr/>
          <a:lstStyle/>
          <a:p>
            <a:pPr lvl="0">
              <a:defRPr sz="1800">
                <a:solidFill>
                  <a:srgbClr val="000000"/>
                </a:solidFill>
              </a:defRPr>
            </a:pPr>
            <a:r>
              <a:rPr sz="4400">
                <a:solidFill>
                  <a:srgbClr val="000099"/>
                </a:solidFill>
              </a:rPr>
              <a:t>Title Text</a:t>
            </a:r>
          </a:p>
        </p:txBody>
      </p:sp>
      <p:sp>
        <p:nvSpPr>
          <p:cNvPr id="50" name="Shape 50"/>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Content">
    <p:spTree>
      <p:nvGrpSpPr>
        <p:cNvPr id="1" name=""/>
        <p:cNvGrpSpPr/>
        <p:nvPr/>
      </p:nvGrpSpPr>
      <p:grpSpPr>
        <a:xfrm>
          <a:off x="0" y="0"/>
          <a:ext cx="0" cy="0"/>
          <a:chOff x="0" y="0"/>
          <a:chExt cx="0" cy="0"/>
        </a:xfrm>
      </p:grpSpPr>
      <p:sp>
        <p:nvSpPr>
          <p:cNvPr id="52" name="Shape 52"/>
          <p:cNvSpPr/>
          <p:nvPr>
            <p:ph type="body" idx="1"/>
          </p:nvPr>
        </p:nvSpPr>
        <p:spPr>
          <a:xfrm>
            <a:off x="228600" y="152400"/>
            <a:ext cx="8686800" cy="6096000"/>
          </a:xfrm>
          <a:prstGeom prst="rect">
            <a:avLst/>
          </a:prstGeom>
        </p:spPr>
        <p:txBody>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
        <p:nvSpPr>
          <p:cNvPr id="53" name="Shape 5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Text and Chart">
    <p:spTree>
      <p:nvGrpSpPr>
        <p:cNvPr id="1" name=""/>
        <p:cNvGrpSpPr/>
        <p:nvPr/>
      </p:nvGrpSpPr>
      <p:grpSpPr>
        <a:xfrm>
          <a:off x="0" y="0"/>
          <a:ext cx="0" cy="0"/>
          <a:chOff x="0" y="0"/>
          <a:chExt cx="0" cy="0"/>
        </a:xfrm>
      </p:grpSpPr>
      <p:sp>
        <p:nvSpPr>
          <p:cNvPr id="55" name="Shape 55"/>
          <p:cNvSpPr/>
          <p:nvPr>
            <p:ph type="title"/>
          </p:nvPr>
        </p:nvSpPr>
        <p:spPr>
          <a:prstGeom prst="rect">
            <a:avLst/>
          </a:prstGeom>
        </p:spPr>
        <p:txBody>
          <a:bodyPr/>
          <a:lstStyle/>
          <a:p>
            <a:pPr lvl="0">
              <a:defRPr sz="1800">
                <a:solidFill>
                  <a:srgbClr val="000000"/>
                </a:solidFill>
              </a:defRPr>
            </a:pPr>
            <a:r>
              <a:rPr sz="4400">
                <a:solidFill>
                  <a:srgbClr val="000099"/>
                </a:solidFill>
              </a:rPr>
              <a:t>Title Text</a:t>
            </a:r>
          </a:p>
        </p:txBody>
      </p:sp>
      <p:sp>
        <p:nvSpPr>
          <p:cNvPr id="56" name="Shape 56"/>
          <p:cNvSpPr/>
          <p:nvPr>
            <p:ph type="body" idx="1"/>
          </p:nvPr>
        </p:nvSpPr>
        <p:spPr>
          <a:xfrm>
            <a:off x="228600" y="1447800"/>
            <a:ext cx="4267200" cy="5410200"/>
          </a:xfrm>
          <a:prstGeom prst="rect">
            <a:avLst/>
          </a:prstGeom>
        </p:spPr>
        <p:txBody>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
        <p:nvSpPr>
          <p:cNvPr id="57" name="Shape 5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Title, Text, and Content">
    <p:spTree>
      <p:nvGrpSpPr>
        <p:cNvPr id="1" name=""/>
        <p:cNvGrpSpPr/>
        <p:nvPr/>
      </p:nvGrpSpPr>
      <p:grpSpPr>
        <a:xfrm>
          <a:off x="0" y="0"/>
          <a:ext cx="0" cy="0"/>
          <a:chOff x="0" y="0"/>
          <a:chExt cx="0" cy="0"/>
        </a:xfrm>
      </p:grpSpPr>
      <p:sp>
        <p:nvSpPr>
          <p:cNvPr id="59" name="Shape 59"/>
          <p:cNvSpPr/>
          <p:nvPr>
            <p:ph type="title"/>
          </p:nvPr>
        </p:nvSpPr>
        <p:spPr>
          <a:prstGeom prst="rect">
            <a:avLst/>
          </a:prstGeom>
        </p:spPr>
        <p:txBody>
          <a:bodyPr/>
          <a:lstStyle/>
          <a:p>
            <a:pPr lvl="0">
              <a:defRPr sz="1800">
                <a:solidFill>
                  <a:srgbClr val="000000"/>
                </a:solidFill>
              </a:defRPr>
            </a:pPr>
            <a:r>
              <a:rPr sz="4400">
                <a:solidFill>
                  <a:srgbClr val="000099"/>
                </a:solidFill>
              </a:rPr>
              <a:t>Title Text</a:t>
            </a:r>
          </a:p>
        </p:txBody>
      </p:sp>
      <p:sp>
        <p:nvSpPr>
          <p:cNvPr id="60" name="Shape 60"/>
          <p:cNvSpPr/>
          <p:nvPr>
            <p:ph type="body" idx="1"/>
          </p:nvPr>
        </p:nvSpPr>
        <p:spPr>
          <a:xfrm>
            <a:off x="228600" y="1447800"/>
            <a:ext cx="4267200" cy="5410200"/>
          </a:xfrm>
          <a:prstGeom prst="rect">
            <a:avLst/>
          </a:prstGeom>
        </p:spPr>
        <p:txBody>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
        <p:nvSpPr>
          <p:cNvPr id="61" name="Shape 6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Title, Text, and 2 Content">
    <p:spTree>
      <p:nvGrpSpPr>
        <p:cNvPr id="1" name=""/>
        <p:cNvGrpSpPr/>
        <p:nvPr/>
      </p:nvGrpSpPr>
      <p:grpSpPr>
        <a:xfrm>
          <a:off x="0" y="0"/>
          <a:ext cx="0" cy="0"/>
          <a:chOff x="0" y="0"/>
          <a:chExt cx="0" cy="0"/>
        </a:xfrm>
      </p:grpSpPr>
      <p:sp>
        <p:nvSpPr>
          <p:cNvPr id="63" name="Shape 63"/>
          <p:cNvSpPr/>
          <p:nvPr>
            <p:ph type="title"/>
          </p:nvPr>
        </p:nvSpPr>
        <p:spPr>
          <a:prstGeom prst="rect">
            <a:avLst/>
          </a:prstGeom>
        </p:spPr>
        <p:txBody>
          <a:bodyPr/>
          <a:lstStyle/>
          <a:p>
            <a:pPr lvl="0">
              <a:defRPr sz="1800">
                <a:solidFill>
                  <a:srgbClr val="000000"/>
                </a:solidFill>
              </a:defRPr>
            </a:pPr>
            <a:r>
              <a:rPr sz="4400">
                <a:solidFill>
                  <a:srgbClr val="000099"/>
                </a:solidFill>
              </a:rPr>
              <a:t>Title Text</a:t>
            </a:r>
          </a:p>
        </p:txBody>
      </p:sp>
      <p:sp>
        <p:nvSpPr>
          <p:cNvPr id="64" name="Shape 64"/>
          <p:cNvSpPr/>
          <p:nvPr>
            <p:ph type="body" idx="1"/>
          </p:nvPr>
        </p:nvSpPr>
        <p:spPr>
          <a:xfrm>
            <a:off x="228600" y="1447800"/>
            <a:ext cx="4267200" cy="5410200"/>
          </a:xfrm>
          <a:prstGeom prst="rect">
            <a:avLst/>
          </a:prstGeom>
        </p:spPr>
        <p:txBody>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
        <p:nvSpPr>
          <p:cNvPr id="65" name="Shape 65"/>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1" showMasterPhAnim="1">
  <p:cSld name="Title and Diagram or Organization Chart">
    <p:spTree>
      <p:nvGrpSpPr>
        <p:cNvPr id="1" name=""/>
        <p:cNvGrpSpPr/>
        <p:nvPr/>
      </p:nvGrpSpPr>
      <p:grpSpPr>
        <a:xfrm>
          <a:off x="0" y="0"/>
          <a:ext cx="0" cy="0"/>
          <a:chOff x="0" y="0"/>
          <a:chExt cx="0" cy="0"/>
        </a:xfrm>
      </p:grpSpPr>
      <p:sp>
        <p:nvSpPr>
          <p:cNvPr id="67" name="Shape 67"/>
          <p:cNvSpPr/>
          <p:nvPr>
            <p:ph type="title"/>
          </p:nvPr>
        </p:nvSpPr>
        <p:spPr>
          <a:prstGeom prst="rect">
            <a:avLst/>
          </a:prstGeom>
        </p:spPr>
        <p:txBody>
          <a:bodyPr/>
          <a:lstStyle/>
          <a:p>
            <a:pPr lvl="0">
              <a:defRPr sz="1800">
                <a:solidFill>
                  <a:srgbClr val="000000"/>
                </a:solidFill>
              </a:defRPr>
            </a:pPr>
            <a:r>
              <a:rPr sz="4400">
                <a:solidFill>
                  <a:srgbClr val="000099"/>
                </a:solidFill>
              </a:rPr>
              <a:t>Title Text</a:t>
            </a:r>
          </a:p>
        </p:txBody>
      </p:sp>
      <p:sp>
        <p:nvSpPr>
          <p:cNvPr id="68" name="Shape 68"/>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type="tx" showMasterSp="1" showMasterPhAnim="1">
  <p:cSld name="Title and Text over Content">
    <p:spTree>
      <p:nvGrpSpPr>
        <p:cNvPr id="1" name=""/>
        <p:cNvGrpSpPr/>
        <p:nvPr/>
      </p:nvGrpSpPr>
      <p:grpSpPr>
        <a:xfrm>
          <a:off x="0" y="0"/>
          <a:ext cx="0" cy="0"/>
          <a:chOff x="0" y="0"/>
          <a:chExt cx="0" cy="0"/>
        </a:xfrm>
      </p:grpSpPr>
      <p:sp>
        <p:nvSpPr>
          <p:cNvPr id="70" name="Shape 70"/>
          <p:cNvSpPr/>
          <p:nvPr>
            <p:ph type="title"/>
          </p:nvPr>
        </p:nvSpPr>
        <p:spPr>
          <a:prstGeom prst="rect">
            <a:avLst/>
          </a:prstGeom>
        </p:spPr>
        <p:txBody>
          <a:bodyPr/>
          <a:lstStyle/>
          <a:p>
            <a:pPr lvl="0">
              <a:defRPr sz="1800">
                <a:solidFill>
                  <a:srgbClr val="000000"/>
                </a:solidFill>
              </a:defRPr>
            </a:pPr>
            <a:r>
              <a:rPr sz="4400">
                <a:solidFill>
                  <a:srgbClr val="000099"/>
                </a:solidFill>
              </a:rPr>
              <a:t>Title Text</a:t>
            </a:r>
          </a:p>
        </p:txBody>
      </p:sp>
      <p:sp>
        <p:nvSpPr>
          <p:cNvPr id="71" name="Shape 71"/>
          <p:cNvSpPr/>
          <p:nvPr>
            <p:ph type="body" idx="1"/>
          </p:nvPr>
        </p:nvSpPr>
        <p:spPr>
          <a:xfrm>
            <a:off x="228600" y="1447800"/>
            <a:ext cx="8686800" cy="4038600"/>
          </a:xfrm>
          <a:prstGeom prst="rect">
            <a:avLst/>
          </a:prstGeom>
        </p:spPr>
        <p:txBody>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
        <p:nvSpPr>
          <p:cNvPr id="72" name="Shape 72"/>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type="tx" showMasterSp="1" showMasterPhAnim="1">
  <p:cSld name="Title and Table">
    <p:spTree>
      <p:nvGrpSpPr>
        <p:cNvPr id="1" name=""/>
        <p:cNvGrpSpPr/>
        <p:nvPr/>
      </p:nvGrpSpPr>
      <p:grpSpPr>
        <a:xfrm>
          <a:off x="0" y="0"/>
          <a:ext cx="0" cy="0"/>
          <a:chOff x="0" y="0"/>
          <a:chExt cx="0" cy="0"/>
        </a:xfrm>
      </p:grpSpPr>
      <p:sp>
        <p:nvSpPr>
          <p:cNvPr id="74" name="Shape 74"/>
          <p:cNvSpPr/>
          <p:nvPr>
            <p:ph type="title"/>
          </p:nvPr>
        </p:nvSpPr>
        <p:spPr>
          <a:xfrm>
            <a:off x="228600" y="31750"/>
            <a:ext cx="8686800" cy="1384300"/>
          </a:xfrm>
          <a:prstGeom prst="rect">
            <a:avLst/>
          </a:prstGeom>
        </p:spPr>
        <p:txBody>
          <a:bodyPr/>
          <a:lstStyle/>
          <a:p>
            <a:pPr lvl="0">
              <a:defRPr sz="1800">
                <a:solidFill>
                  <a:srgbClr val="000000"/>
                </a:solidFill>
              </a:defRPr>
            </a:pPr>
            <a:r>
              <a:rPr sz="4400">
                <a:solidFill>
                  <a:srgbClr val="000099"/>
                </a:solidFill>
              </a:rPr>
              <a:t>Title Text</a:t>
            </a:r>
          </a:p>
        </p:txBody>
      </p:sp>
      <p:sp>
        <p:nvSpPr>
          <p:cNvPr id="75" name="Shape 75"/>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12" name="Shape 12"/>
          <p:cNvSpPr/>
          <p:nvPr>
            <p:ph type="title"/>
          </p:nvPr>
        </p:nvSpPr>
        <p:spPr>
          <a:prstGeom prst="rect">
            <a:avLst/>
          </a:prstGeom>
        </p:spPr>
        <p:txBody>
          <a:bodyPr/>
          <a:lstStyle/>
          <a:p>
            <a:pPr lvl="0">
              <a:defRPr sz="1800">
                <a:solidFill>
                  <a:srgbClr val="000000"/>
                </a:solidFill>
              </a:defRPr>
            </a:pPr>
            <a:r>
              <a:rPr sz="4400">
                <a:solidFill>
                  <a:srgbClr val="000099"/>
                </a:solidFill>
              </a:rPr>
              <a:t>Title Text</a:t>
            </a:r>
          </a:p>
        </p:txBody>
      </p:sp>
      <p:sp>
        <p:nvSpPr>
          <p:cNvPr id="13" name="Shape 13"/>
          <p:cNvSpPr/>
          <p:nvPr>
            <p:ph type="body" idx="1"/>
          </p:nvPr>
        </p:nvSpPr>
        <p:spPr>
          <a:prstGeom prst="rect">
            <a:avLst/>
          </a:prstGeom>
        </p:spPr>
        <p:txBody>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
        <p:nvSpPr>
          <p:cNvPr id="14" name="Shape 1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16" name="Shape 16"/>
          <p:cNvSpPr/>
          <p:nvPr>
            <p:ph type="title"/>
          </p:nvPr>
        </p:nvSpPr>
        <p:spPr>
          <a:xfrm>
            <a:off x="722312" y="4406900"/>
            <a:ext cx="7772401" cy="1362075"/>
          </a:xfrm>
          <a:prstGeom prst="rect">
            <a:avLst/>
          </a:prstGeom>
        </p:spPr>
        <p:txBody>
          <a:bodyPr anchor="t"/>
          <a:lstStyle>
            <a:lvl1pPr algn="l">
              <a:defRPr b="1" cap="all" sz="4000"/>
            </a:lvl1pPr>
          </a:lstStyle>
          <a:p>
            <a:pPr lvl="0">
              <a:defRPr b="0" cap="none" sz="1800">
                <a:solidFill>
                  <a:srgbClr val="000000"/>
                </a:solidFill>
              </a:defRPr>
            </a:pPr>
            <a:r>
              <a:rPr b="1" cap="all" sz="4000">
                <a:solidFill>
                  <a:srgbClr val="000099"/>
                </a:solidFill>
              </a:rPr>
              <a:t>Title Text</a:t>
            </a:r>
          </a:p>
        </p:txBody>
      </p:sp>
      <p:sp>
        <p:nvSpPr>
          <p:cNvPr id="17" name="Shape 17"/>
          <p:cNvSpPr/>
          <p:nvPr>
            <p:ph type="body" idx="1"/>
          </p:nvPr>
        </p:nvSpPr>
        <p:spPr>
          <a:xfrm>
            <a:off x="722312" y="2906713"/>
            <a:ext cx="7772401" cy="1500188"/>
          </a:xfrm>
          <a:prstGeom prst="rect">
            <a:avLst/>
          </a:prstGeom>
        </p:spPr>
        <p:txBody>
          <a:bodyPr anchor="b"/>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pPr lvl="0">
              <a:defRPr sz="1800"/>
            </a:pPr>
            <a:r>
              <a:rPr sz="2000"/>
              <a:t>Body Level One</a:t>
            </a:r>
            <a:endParaRPr sz="2000"/>
          </a:p>
          <a:p>
            <a:pPr lvl="1">
              <a:defRPr sz="1800"/>
            </a:pPr>
            <a:r>
              <a:rPr sz="2000"/>
              <a:t>Body Level Two</a:t>
            </a:r>
            <a:endParaRPr sz="2000"/>
          </a:p>
          <a:p>
            <a:pPr lvl="2">
              <a:defRPr sz="1800"/>
            </a:pPr>
            <a:r>
              <a:rPr sz="2000"/>
              <a:t>Body Level Three</a:t>
            </a:r>
            <a:endParaRPr sz="2000"/>
          </a:p>
          <a:p>
            <a:pPr lvl="3">
              <a:defRPr sz="1800"/>
            </a:pPr>
            <a:r>
              <a:rPr sz="2000"/>
              <a:t>Body Level Four</a:t>
            </a:r>
            <a:endParaRPr sz="2000"/>
          </a:p>
          <a:p>
            <a:pPr lvl="4">
              <a:defRPr sz="1800"/>
            </a:pPr>
            <a:r>
              <a:rPr sz="2000"/>
              <a:t>Body Level Five</a:t>
            </a:r>
          </a:p>
        </p:txBody>
      </p:sp>
      <p:sp>
        <p:nvSpPr>
          <p:cNvPr id="18" name="Shape 18"/>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20" name="Shape 20"/>
          <p:cNvSpPr/>
          <p:nvPr>
            <p:ph type="title"/>
          </p:nvPr>
        </p:nvSpPr>
        <p:spPr>
          <a:prstGeom prst="rect">
            <a:avLst/>
          </a:prstGeom>
        </p:spPr>
        <p:txBody>
          <a:bodyPr/>
          <a:lstStyle/>
          <a:p>
            <a:pPr lvl="0">
              <a:defRPr sz="1800">
                <a:solidFill>
                  <a:srgbClr val="000000"/>
                </a:solidFill>
              </a:defRPr>
            </a:pPr>
            <a:r>
              <a:rPr sz="4400">
                <a:solidFill>
                  <a:srgbClr val="000099"/>
                </a:solidFill>
              </a:rPr>
              <a:t>Title Text</a:t>
            </a:r>
          </a:p>
        </p:txBody>
      </p:sp>
      <p:sp>
        <p:nvSpPr>
          <p:cNvPr id="21" name="Shape 21"/>
          <p:cNvSpPr/>
          <p:nvPr>
            <p:ph type="body" idx="1"/>
          </p:nvPr>
        </p:nvSpPr>
        <p:spPr>
          <a:xfrm>
            <a:off x="228600" y="1447800"/>
            <a:ext cx="4267200" cy="5410200"/>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lvl="0">
              <a:defRPr sz="1800"/>
            </a:pPr>
            <a:r>
              <a:rPr sz="2800"/>
              <a:t>Body Level One</a:t>
            </a:r>
            <a:endParaRPr sz="2800"/>
          </a:p>
          <a:p>
            <a:pPr lvl="1">
              <a:defRPr sz="1800"/>
            </a:pPr>
            <a:r>
              <a:rPr sz="2800"/>
              <a:t>Body Level Two</a:t>
            </a:r>
            <a:endParaRPr sz="2800"/>
          </a:p>
          <a:p>
            <a:pPr lvl="2">
              <a:defRPr sz="1800"/>
            </a:pPr>
            <a:r>
              <a:rPr sz="2800"/>
              <a:t>Body Level Three</a:t>
            </a:r>
            <a:endParaRPr sz="2800"/>
          </a:p>
          <a:p>
            <a:pPr lvl="3">
              <a:defRPr sz="1800"/>
            </a:pPr>
            <a:r>
              <a:rPr sz="2800"/>
              <a:t>Body Level Four</a:t>
            </a:r>
            <a:endParaRPr sz="2800"/>
          </a:p>
          <a:p>
            <a:pPr lvl="4">
              <a:defRPr sz="1800"/>
            </a:pPr>
            <a:r>
              <a:rPr sz="2800"/>
              <a:t>Body Level Five</a:t>
            </a:r>
          </a:p>
        </p:txBody>
      </p:sp>
      <p:sp>
        <p:nvSpPr>
          <p:cNvPr id="22" name="Shape 22"/>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24" name="Shape 24"/>
          <p:cNvSpPr/>
          <p:nvPr>
            <p:ph type="title"/>
          </p:nvPr>
        </p:nvSpPr>
        <p:spPr>
          <a:xfrm>
            <a:off x="457200" y="256810"/>
            <a:ext cx="8229600" cy="1178656"/>
          </a:xfrm>
          <a:prstGeom prst="rect">
            <a:avLst/>
          </a:prstGeom>
        </p:spPr>
        <p:txBody>
          <a:bodyPr/>
          <a:lstStyle/>
          <a:p>
            <a:pPr lvl="0">
              <a:defRPr sz="1800">
                <a:solidFill>
                  <a:srgbClr val="000000"/>
                </a:solidFill>
              </a:defRPr>
            </a:pPr>
            <a:r>
              <a:rPr sz="4400">
                <a:solidFill>
                  <a:srgbClr val="000099"/>
                </a:solidFill>
              </a:rPr>
              <a:t>Title Text</a:t>
            </a:r>
          </a:p>
        </p:txBody>
      </p:sp>
      <p:sp>
        <p:nvSpPr>
          <p:cNvPr id="25" name="Shape 25"/>
          <p:cNvSpPr/>
          <p:nvPr>
            <p:ph type="body" idx="1"/>
          </p:nvPr>
        </p:nvSpPr>
        <p:spPr>
          <a:xfrm>
            <a:off x="457200" y="1435465"/>
            <a:ext cx="4040188" cy="739411"/>
          </a:xfrm>
          <a:prstGeom prst="rect">
            <a:avLst/>
          </a:prstGeom>
        </p:spPr>
        <p:txBody>
          <a:bodyPr anchor="b"/>
          <a:lstStyle>
            <a:lvl1pPr marL="0" indent="0">
              <a:spcBef>
                <a:spcPts val="500"/>
              </a:spcBef>
              <a:buSzTx/>
              <a:buNone/>
              <a:defRPr b="1" sz="2400"/>
            </a:lvl1pPr>
            <a:lvl2pPr marL="0" indent="457200">
              <a:spcBef>
                <a:spcPts val="500"/>
              </a:spcBef>
              <a:buSzTx/>
              <a:buNone/>
              <a:defRPr b="1" sz="2400"/>
            </a:lvl2pPr>
            <a:lvl3pPr marL="0" indent="914400">
              <a:spcBef>
                <a:spcPts val="500"/>
              </a:spcBef>
              <a:buSzTx/>
              <a:buNone/>
              <a:defRPr b="1" sz="2400"/>
            </a:lvl3pPr>
            <a:lvl4pPr marL="0" indent="1371600">
              <a:spcBef>
                <a:spcPts val="500"/>
              </a:spcBef>
              <a:buSzTx/>
              <a:buNone/>
              <a:defRPr b="1" sz="2400"/>
            </a:lvl4pPr>
            <a:lvl5pPr marL="0" indent="1828800">
              <a:spcBef>
                <a:spcPts val="500"/>
              </a:spcBef>
              <a:buSzTx/>
              <a:buNone/>
              <a:defRPr b="1" sz="2400"/>
            </a:lvl5pPr>
          </a:lstStyle>
          <a:p>
            <a:pPr lvl="0">
              <a:defRPr b="0" sz="1800"/>
            </a:pPr>
            <a:r>
              <a:rPr b="1" sz="2400"/>
              <a:t>Body Level One</a:t>
            </a:r>
            <a:endParaRPr b="1" sz="2400"/>
          </a:p>
          <a:p>
            <a:pPr lvl="1">
              <a:defRPr b="0" sz="1800"/>
            </a:pPr>
            <a:r>
              <a:rPr b="1" sz="2400"/>
              <a:t>Body Level Two</a:t>
            </a:r>
            <a:endParaRPr b="1" sz="2400"/>
          </a:p>
          <a:p>
            <a:pPr lvl="2">
              <a:defRPr b="0" sz="1800"/>
            </a:pPr>
            <a:r>
              <a:rPr b="1" sz="2400"/>
              <a:t>Body Level Three</a:t>
            </a:r>
            <a:endParaRPr b="1" sz="2400"/>
          </a:p>
          <a:p>
            <a:pPr lvl="3">
              <a:defRPr b="0" sz="1800"/>
            </a:pPr>
            <a:r>
              <a:rPr b="1" sz="2400"/>
              <a:t>Body Level Four</a:t>
            </a:r>
            <a:endParaRPr b="1" sz="2400"/>
          </a:p>
          <a:p>
            <a:pPr lvl="4">
              <a:defRPr b="0" sz="1800"/>
            </a:pPr>
            <a:r>
              <a:rPr b="1" sz="2400"/>
              <a:t>Body Level Five</a:t>
            </a:r>
          </a:p>
        </p:txBody>
      </p:sp>
      <p:sp>
        <p:nvSpPr>
          <p:cNvPr id="26" name="Shape 26"/>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28" name="Shape 28"/>
          <p:cNvSpPr/>
          <p:nvPr>
            <p:ph type="title"/>
          </p:nvPr>
        </p:nvSpPr>
        <p:spPr>
          <a:prstGeom prst="rect">
            <a:avLst/>
          </a:prstGeom>
        </p:spPr>
        <p:txBody>
          <a:bodyPr/>
          <a:lstStyle/>
          <a:p>
            <a:pPr lvl="0">
              <a:defRPr sz="1800">
                <a:solidFill>
                  <a:srgbClr val="000000"/>
                </a:solidFill>
              </a:defRPr>
            </a:pPr>
            <a:r>
              <a:rPr sz="4400">
                <a:solidFill>
                  <a:srgbClr val="000099"/>
                </a:solidFill>
              </a:rPr>
              <a:t>Title Text</a:t>
            </a:r>
          </a:p>
        </p:txBody>
      </p:sp>
      <p:sp>
        <p:nvSpPr>
          <p:cNvPr id="29" name="Shape 29"/>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31" name="Shape 3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33" name="Shape 33"/>
          <p:cNvSpPr/>
          <p:nvPr>
            <p:ph type="title"/>
          </p:nvPr>
        </p:nvSpPr>
        <p:spPr>
          <a:xfrm>
            <a:off x="457200" y="0"/>
            <a:ext cx="3008314" cy="1435100"/>
          </a:xfrm>
          <a:prstGeom prst="rect">
            <a:avLst/>
          </a:prstGeom>
        </p:spPr>
        <p:txBody>
          <a:bodyPr anchor="b"/>
          <a:lstStyle>
            <a:lvl1pPr algn="l">
              <a:defRPr b="1" sz="2000"/>
            </a:lvl1pPr>
          </a:lstStyle>
          <a:p>
            <a:pPr lvl="0">
              <a:defRPr b="0" sz="1800">
                <a:solidFill>
                  <a:srgbClr val="000000"/>
                </a:solidFill>
              </a:defRPr>
            </a:pPr>
            <a:r>
              <a:rPr b="1" sz="2000">
                <a:solidFill>
                  <a:srgbClr val="000099"/>
                </a:solidFill>
              </a:rPr>
              <a:t>Title Text</a:t>
            </a:r>
          </a:p>
        </p:txBody>
      </p:sp>
      <p:sp>
        <p:nvSpPr>
          <p:cNvPr id="34" name="Shape 34"/>
          <p:cNvSpPr/>
          <p:nvPr>
            <p:ph type="body" idx="1"/>
          </p:nvPr>
        </p:nvSpPr>
        <p:spPr>
          <a:xfrm>
            <a:off x="3575050" y="273050"/>
            <a:ext cx="5111750" cy="6584950"/>
          </a:xfrm>
          <a:prstGeom prst="rect">
            <a:avLst/>
          </a:prstGeom>
        </p:spPr>
        <p:txBody>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
        <p:nvSpPr>
          <p:cNvPr id="35" name="Shape 35"/>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sp>
        <p:nvSpPr>
          <p:cNvPr id="37" name="Shape 37"/>
          <p:cNvSpPr/>
          <p:nvPr>
            <p:ph type="title"/>
          </p:nvPr>
        </p:nvSpPr>
        <p:spPr>
          <a:xfrm>
            <a:off x="1792288" y="4800600"/>
            <a:ext cx="5486401" cy="566738"/>
          </a:xfrm>
          <a:prstGeom prst="rect">
            <a:avLst/>
          </a:prstGeom>
        </p:spPr>
        <p:txBody>
          <a:bodyPr anchor="b"/>
          <a:lstStyle>
            <a:lvl1pPr algn="l">
              <a:defRPr b="1" sz="2000"/>
            </a:lvl1pPr>
          </a:lstStyle>
          <a:p>
            <a:pPr lvl="0">
              <a:defRPr b="0" sz="1800">
                <a:solidFill>
                  <a:srgbClr val="000000"/>
                </a:solidFill>
              </a:defRPr>
            </a:pPr>
            <a:r>
              <a:rPr b="1" sz="2000">
                <a:solidFill>
                  <a:srgbClr val="000099"/>
                </a:solidFill>
              </a:rPr>
              <a:t>Title Text</a:t>
            </a:r>
          </a:p>
        </p:txBody>
      </p:sp>
      <p:sp>
        <p:nvSpPr>
          <p:cNvPr id="38" name="Shape 38"/>
          <p:cNvSpPr/>
          <p:nvPr>
            <p:ph type="body" idx="1"/>
          </p:nvPr>
        </p:nvSpPr>
        <p:spPr>
          <a:xfrm>
            <a:off x="1792288" y="5367337"/>
            <a:ext cx="5486401" cy="804863"/>
          </a:xfrm>
          <a:prstGeom prst="rect">
            <a:avLst/>
          </a:prstGeom>
        </p:spPr>
        <p:txBody>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pPr lvl="0">
              <a:defRPr sz="1800"/>
            </a:pPr>
            <a:r>
              <a:rPr sz="1400"/>
              <a:t>Body Level One</a:t>
            </a:r>
            <a:endParaRPr sz="1400"/>
          </a:p>
          <a:p>
            <a:pPr lvl="1">
              <a:defRPr sz="1800"/>
            </a:pPr>
            <a:r>
              <a:rPr sz="1400"/>
              <a:t>Body Level Two</a:t>
            </a:r>
            <a:endParaRPr sz="1400"/>
          </a:p>
          <a:p>
            <a:pPr lvl="2">
              <a:defRPr sz="1800"/>
            </a:pPr>
            <a:r>
              <a:rPr sz="1400"/>
              <a:t>Body Level Three</a:t>
            </a:r>
            <a:endParaRPr sz="1400"/>
          </a:p>
          <a:p>
            <a:pPr lvl="3">
              <a:defRPr sz="1800"/>
            </a:pPr>
            <a:r>
              <a:rPr sz="1400"/>
              <a:t>Body Level Four</a:t>
            </a:r>
            <a:endParaRPr sz="1400"/>
          </a:p>
          <a:p>
            <a:pPr lvl="4">
              <a:defRPr sz="1800"/>
            </a:pPr>
            <a:r>
              <a:rPr sz="1400"/>
              <a:t>Body Level Five</a:t>
            </a:r>
          </a:p>
        </p:txBody>
      </p:sp>
      <p:sp>
        <p:nvSpPr>
          <p:cNvPr id="39" name="Shape 39"/>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 Id="rId2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pic>
        <p:nvPicPr>
          <p:cNvPr id="2" name="image1.jpeg" descr="C:\Documents and Settings\Administrator\My Documents\My Pictures\background04.jpg"/>
          <p:cNvPicPr/>
          <p:nvPr/>
        </p:nvPicPr>
        <p:blipFill>
          <a:blip r:embed="rId2">
            <a:extLst/>
          </a:blip>
          <a:stretch>
            <a:fillRect/>
          </a:stretch>
        </p:blipFill>
        <p:spPr>
          <a:xfrm>
            <a:off x="0" y="0"/>
            <a:ext cx="9144000" cy="6958014"/>
          </a:xfrm>
          <a:prstGeom prst="rect">
            <a:avLst/>
          </a:prstGeom>
          <a:ln w="12700">
            <a:miter lim="400000"/>
          </a:ln>
        </p:spPr>
      </p:pic>
      <p:sp>
        <p:nvSpPr>
          <p:cNvPr id="3" name="Shape 3"/>
          <p:cNvSpPr/>
          <p:nvPr>
            <p:ph type="title"/>
          </p:nvPr>
        </p:nvSpPr>
        <p:spPr>
          <a:xfrm>
            <a:off x="228600" y="0"/>
            <a:ext cx="8686800" cy="1447800"/>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lvl="0">
              <a:defRPr sz="1800">
                <a:solidFill>
                  <a:srgbClr val="000000"/>
                </a:solidFill>
              </a:defRPr>
            </a:pPr>
            <a:r>
              <a:rPr sz="4400">
                <a:solidFill>
                  <a:srgbClr val="000099"/>
                </a:solidFill>
              </a:rPr>
              <a:t>Title Text</a:t>
            </a:r>
          </a:p>
        </p:txBody>
      </p:sp>
      <p:sp>
        <p:nvSpPr>
          <p:cNvPr id="4" name="Shape 4"/>
          <p:cNvSpPr/>
          <p:nvPr>
            <p:ph type="body" idx="1"/>
          </p:nvPr>
        </p:nvSpPr>
        <p:spPr>
          <a:xfrm>
            <a:off x="228600" y="1447800"/>
            <a:ext cx="8686800" cy="54102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
        <p:nvSpPr>
          <p:cNvPr id="5" name="Shape 5"/>
          <p:cNvSpPr/>
          <p:nvPr>
            <p:ph type="sldNum" sz="quarter" idx="2"/>
          </p:nvPr>
        </p:nvSpPr>
        <p:spPr>
          <a:xfrm>
            <a:off x="6553200" y="6400800"/>
            <a:ext cx="1905000" cy="287087"/>
          </a:xfrm>
          <a:prstGeom prst="rect">
            <a:avLst/>
          </a:prstGeom>
          <a:ln w="12700">
            <a:miter lim="400000"/>
          </a:ln>
        </p:spPr>
        <p:txBody>
          <a:bodyPr lIns="45719" rIns="45719">
            <a:spAutoFit/>
          </a:bodyPr>
          <a:lstStyle>
            <a:lvl1pPr algn="r">
              <a:defRPr sz="1400"/>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Lst>
  <p:transition spd="med" advClick="1"/>
  <p:txStyles>
    <p:titleStyle>
      <a:lvl1pPr algn="ctr">
        <a:defRPr sz="4400">
          <a:solidFill>
            <a:srgbClr val="000099"/>
          </a:solidFill>
          <a:latin typeface="Times New Roman"/>
          <a:ea typeface="Times New Roman"/>
          <a:cs typeface="Times New Roman"/>
          <a:sym typeface="Times New Roman"/>
        </a:defRPr>
      </a:lvl1pPr>
      <a:lvl2pPr algn="ctr">
        <a:defRPr sz="4400">
          <a:solidFill>
            <a:srgbClr val="000099"/>
          </a:solidFill>
          <a:latin typeface="Times New Roman"/>
          <a:ea typeface="Times New Roman"/>
          <a:cs typeface="Times New Roman"/>
          <a:sym typeface="Times New Roman"/>
        </a:defRPr>
      </a:lvl2pPr>
      <a:lvl3pPr algn="ctr">
        <a:defRPr sz="4400">
          <a:solidFill>
            <a:srgbClr val="000099"/>
          </a:solidFill>
          <a:latin typeface="Times New Roman"/>
          <a:ea typeface="Times New Roman"/>
          <a:cs typeface="Times New Roman"/>
          <a:sym typeface="Times New Roman"/>
        </a:defRPr>
      </a:lvl3pPr>
      <a:lvl4pPr algn="ctr">
        <a:defRPr sz="4400">
          <a:solidFill>
            <a:srgbClr val="000099"/>
          </a:solidFill>
          <a:latin typeface="Times New Roman"/>
          <a:ea typeface="Times New Roman"/>
          <a:cs typeface="Times New Roman"/>
          <a:sym typeface="Times New Roman"/>
        </a:defRPr>
      </a:lvl4pPr>
      <a:lvl5pPr algn="ctr">
        <a:defRPr sz="4400">
          <a:solidFill>
            <a:srgbClr val="000099"/>
          </a:solidFill>
          <a:latin typeface="Times New Roman"/>
          <a:ea typeface="Times New Roman"/>
          <a:cs typeface="Times New Roman"/>
          <a:sym typeface="Times New Roman"/>
        </a:defRPr>
      </a:lvl5pPr>
      <a:lvl6pPr indent="457200" algn="ctr">
        <a:defRPr sz="4400">
          <a:solidFill>
            <a:srgbClr val="000099"/>
          </a:solidFill>
          <a:latin typeface="Times New Roman"/>
          <a:ea typeface="Times New Roman"/>
          <a:cs typeface="Times New Roman"/>
          <a:sym typeface="Times New Roman"/>
        </a:defRPr>
      </a:lvl6pPr>
      <a:lvl7pPr indent="914400" algn="ctr">
        <a:defRPr sz="4400">
          <a:solidFill>
            <a:srgbClr val="000099"/>
          </a:solidFill>
          <a:latin typeface="Times New Roman"/>
          <a:ea typeface="Times New Roman"/>
          <a:cs typeface="Times New Roman"/>
          <a:sym typeface="Times New Roman"/>
        </a:defRPr>
      </a:lvl7pPr>
      <a:lvl8pPr indent="1371600" algn="ctr">
        <a:defRPr sz="4400">
          <a:solidFill>
            <a:srgbClr val="000099"/>
          </a:solidFill>
          <a:latin typeface="Times New Roman"/>
          <a:ea typeface="Times New Roman"/>
          <a:cs typeface="Times New Roman"/>
          <a:sym typeface="Times New Roman"/>
        </a:defRPr>
      </a:lvl8pPr>
      <a:lvl9pPr indent="1828800" algn="ctr">
        <a:defRPr sz="4400">
          <a:solidFill>
            <a:srgbClr val="000099"/>
          </a:solidFill>
          <a:latin typeface="Times New Roman"/>
          <a:ea typeface="Times New Roman"/>
          <a:cs typeface="Times New Roman"/>
          <a:sym typeface="Times New Roman"/>
        </a:defRPr>
      </a:lvl9pPr>
    </p:titleStyle>
    <p:bodyStyle>
      <a:lvl1pPr marL="342900" indent="-342900">
        <a:spcBef>
          <a:spcPts val="700"/>
        </a:spcBef>
        <a:buSzPct val="100000"/>
        <a:buChar char="•"/>
        <a:defRPr sz="3200">
          <a:latin typeface="Times New Roman"/>
          <a:ea typeface="Times New Roman"/>
          <a:cs typeface="Times New Roman"/>
          <a:sym typeface="Times New Roman"/>
        </a:defRPr>
      </a:lvl1pPr>
      <a:lvl2pPr marL="783771" indent="-326571">
        <a:spcBef>
          <a:spcPts val="700"/>
        </a:spcBef>
        <a:buSzPct val="100000"/>
        <a:buChar char="–"/>
        <a:defRPr sz="3200">
          <a:latin typeface="Times New Roman"/>
          <a:ea typeface="Times New Roman"/>
          <a:cs typeface="Times New Roman"/>
          <a:sym typeface="Times New Roman"/>
        </a:defRPr>
      </a:lvl2pPr>
      <a:lvl3pPr marL="1219200" indent="-304800">
        <a:spcBef>
          <a:spcPts val="700"/>
        </a:spcBef>
        <a:buSzPct val="100000"/>
        <a:buChar char="•"/>
        <a:defRPr sz="3200">
          <a:latin typeface="Times New Roman"/>
          <a:ea typeface="Times New Roman"/>
          <a:cs typeface="Times New Roman"/>
          <a:sym typeface="Times New Roman"/>
        </a:defRPr>
      </a:lvl3pPr>
      <a:lvl4pPr marL="1737360" indent="-365760">
        <a:spcBef>
          <a:spcPts val="700"/>
        </a:spcBef>
        <a:buSzPct val="100000"/>
        <a:buChar char="–"/>
        <a:defRPr sz="3200">
          <a:latin typeface="Times New Roman"/>
          <a:ea typeface="Times New Roman"/>
          <a:cs typeface="Times New Roman"/>
          <a:sym typeface="Times New Roman"/>
        </a:defRPr>
      </a:lvl4pPr>
      <a:lvl5pPr marL="2194560" indent="-365760">
        <a:spcBef>
          <a:spcPts val="700"/>
        </a:spcBef>
        <a:buSzPct val="100000"/>
        <a:buChar char="»"/>
        <a:defRPr sz="3200">
          <a:latin typeface="Times New Roman"/>
          <a:ea typeface="Times New Roman"/>
          <a:cs typeface="Times New Roman"/>
          <a:sym typeface="Times New Roman"/>
        </a:defRPr>
      </a:lvl5pPr>
      <a:lvl6pPr marL="2651760" indent="-365760">
        <a:spcBef>
          <a:spcPts val="700"/>
        </a:spcBef>
        <a:buSzPct val="100000"/>
        <a:buChar char="»"/>
        <a:defRPr sz="3200">
          <a:latin typeface="Times New Roman"/>
          <a:ea typeface="Times New Roman"/>
          <a:cs typeface="Times New Roman"/>
          <a:sym typeface="Times New Roman"/>
        </a:defRPr>
      </a:lvl6pPr>
      <a:lvl7pPr marL="3108960" indent="-365760">
        <a:spcBef>
          <a:spcPts val="700"/>
        </a:spcBef>
        <a:buSzPct val="100000"/>
        <a:buChar char="»"/>
        <a:defRPr sz="3200">
          <a:latin typeface="Times New Roman"/>
          <a:ea typeface="Times New Roman"/>
          <a:cs typeface="Times New Roman"/>
          <a:sym typeface="Times New Roman"/>
        </a:defRPr>
      </a:lvl7pPr>
      <a:lvl8pPr marL="3566159" indent="-365759">
        <a:spcBef>
          <a:spcPts val="700"/>
        </a:spcBef>
        <a:buSzPct val="100000"/>
        <a:buChar char="»"/>
        <a:defRPr sz="3200">
          <a:latin typeface="Times New Roman"/>
          <a:ea typeface="Times New Roman"/>
          <a:cs typeface="Times New Roman"/>
          <a:sym typeface="Times New Roman"/>
        </a:defRPr>
      </a:lvl8pPr>
      <a:lvl9pPr marL="4023359" indent="-365759">
        <a:spcBef>
          <a:spcPts val="700"/>
        </a:spcBef>
        <a:buSzPct val="100000"/>
        <a:buChar char="»"/>
        <a:defRPr sz="3200">
          <a:latin typeface="Times New Roman"/>
          <a:ea typeface="Times New Roman"/>
          <a:cs typeface="Times New Roman"/>
          <a:sym typeface="Times New Roman"/>
        </a:defRPr>
      </a:lvl9pPr>
    </p:bodyStyle>
    <p:otherStyle>
      <a:lvl1pPr algn="r">
        <a:defRPr sz="1400">
          <a:solidFill>
            <a:schemeClr val="tx1"/>
          </a:solidFill>
          <a:latin typeface="+mn-lt"/>
          <a:ea typeface="+mn-ea"/>
          <a:cs typeface="+mn-cs"/>
          <a:sym typeface="Times New Roman"/>
        </a:defRPr>
      </a:lvl1pPr>
      <a:lvl2pPr indent="457200" algn="r">
        <a:defRPr sz="1400">
          <a:solidFill>
            <a:schemeClr val="tx1"/>
          </a:solidFill>
          <a:latin typeface="+mn-lt"/>
          <a:ea typeface="+mn-ea"/>
          <a:cs typeface="+mn-cs"/>
          <a:sym typeface="Times New Roman"/>
        </a:defRPr>
      </a:lvl2pPr>
      <a:lvl3pPr indent="914400" algn="r">
        <a:defRPr sz="1400">
          <a:solidFill>
            <a:schemeClr val="tx1"/>
          </a:solidFill>
          <a:latin typeface="+mn-lt"/>
          <a:ea typeface="+mn-ea"/>
          <a:cs typeface="+mn-cs"/>
          <a:sym typeface="Times New Roman"/>
        </a:defRPr>
      </a:lvl3pPr>
      <a:lvl4pPr indent="1371600" algn="r">
        <a:defRPr sz="1400">
          <a:solidFill>
            <a:schemeClr val="tx1"/>
          </a:solidFill>
          <a:latin typeface="+mn-lt"/>
          <a:ea typeface="+mn-ea"/>
          <a:cs typeface="+mn-cs"/>
          <a:sym typeface="Times New Roman"/>
        </a:defRPr>
      </a:lvl4pPr>
      <a:lvl5pPr indent="1828800" algn="r">
        <a:defRPr sz="1400">
          <a:solidFill>
            <a:schemeClr val="tx1"/>
          </a:solidFill>
          <a:latin typeface="+mn-lt"/>
          <a:ea typeface="+mn-ea"/>
          <a:cs typeface="+mn-cs"/>
          <a:sym typeface="Times New Roman"/>
        </a:defRPr>
      </a:lvl5pPr>
      <a:lvl6pPr indent="2286000" algn="r">
        <a:defRPr sz="1400">
          <a:solidFill>
            <a:schemeClr val="tx1"/>
          </a:solidFill>
          <a:latin typeface="+mn-lt"/>
          <a:ea typeface="+mn-ea"/>
          <a:cs typeface="+mn-cs"/>
          <a:sym typeface="Times New Roman"/>
        </a:defRPr>
      </a:lvl6pPr>
      <a:lvl7pPr indent="2743200" algn="r">
        <a:defRPr sz="1400">
          <a:solidFill>
            <a:schemeClr val="tx1"/>
          </a:solidFill>
          <a:latin typeface="+mn-lt"/>
          <a:ea typeface="+mn-ea"/>
          <a:cs typeface="+mn-cs"/>
          <a:sym typeface="Times New Roman"/>
        </a:defRPr>
      </a:lvl7pPr>
      <a:lvl8pPr indent="3200400" algn="r">
        <a:defRPr sz="1400">
          <a:solidFill>
            <a:schemeClr val="tx1"/>
          </a:solidFill>
          <a:latin typeface="+mn-lt"/>
          <a:ea typeface="+mn-ea"/>
          <a:cs typeface="+mn-cs"/>
          <a:sym typeface="Times New Roman"/>
        </a:defRPr>
      </a:lvl8pPr>
      <a:lvl9pPr indent="3657600" algn="r">
        <a:defRPr sz="1400">
          <a:solidFill>
            <a:schemeClr val="tx1"/>
          </a:solidFill>
          <a:latin typeface="+mn-lt"/>
          <a:ea typeface="+mn-ea"/>
          <a:cs typeface="+mn-cs"/>
          <a:sym typeface="Times New Roman"/>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11.jpe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2.png"/><Relationship Id="rId8" Type="http://schemas.openxmlformats.org/officeDocument/2006/relationships/image" Target="../media/image17.jpeg"/><Relationship Id="rId9" Type="http://schemas.openxmlformats.org/officeDocument/2006/relationships/image" Target="../media/image18.jpe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19.jpe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21.jpeg"/><Relationship Id="rId9" Type="http://schemas.openxmlformats.org/officeDocument/2006/relationships/image" Target="../media/image14.png"/><Relationship Id="rId10" Type="http://schemas.openxmlformats.org/officeDocument/2006/relationships/image" Target="../media/image22.jpeg"/><Relationship Id="rId11" Type="http://schemas.openxmlformats.org/officeDocument/2006/relationships/image" Target="../media/image23.jpeg"/><Relationship Id="rId12" Type="http://schemas.openxmlformats.org/officeDocument/2006/relationships/image" Target="../media/image24.jpe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9.jpe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25.jpeg"/><Relationship Id="rId4" Type="http://schemas.openxmlformats.org/officeDocument/2006/relationships/image" Target="../media/image17.png"/><Relationship Id="rId5" Type="http://schemas.openxmlformats.org/officeDocument/2006/relationships/image" Target="../media/image18.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 Id="rId3" Type="http://schemas.openxmlformats.org/officeDocument/2006/relationships/image" Target="../media/image27.jpeg"/><Relationship Id="rId4" Type="http://schemas.openxmlformats.org/officeDocument/2006/relationships/image" Target="../media/image28.jpe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 Id="rId3" Type="http://schemas.openxmlformats.org/officeDocument/2006/relationships/image" Target="../media/image19.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 Id="rId3" Type="http://schemas.openxmlformats.org/officeDocument/2006/relationships/image" Target="../media/image21.png"/><Relationship Id="rId4" Type="http://schemas.openxmlformats.org/officeDocument/2006/relationships/image" Target="../media/image22.png"/></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 Id="rId3" Type="http://schemas.openxmlformats.org/officeDocument/2006/relationships/image" Target="../media/image32.jpeg"/></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 Id="rId3" Type="http://schemas.openxmlformats.org/officeDocument/2006/relationships/image" Target="../media/image33.jpeg"/><Relationship Id="rId4" Type="http://schemas.openxmlformats.org/officeDocument/2006/relationships/image" Target="../media/image34.jpeg"/><Relationship Id="rId5" Type="http://schemas.openxmlformats.org/officeDocument/2006/relationships/image" Target="../media/image35.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9" name="Shape 79"/>
          <p:cNvSpPr/>
          <p:nvPr/>
        </p:nvSpPr>
        <p:spPr>
          <a:xfrm>
            <a:off x="3505200" y="6629400"/>
            <a:ext cx="3124200" cy="2135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a:solidFill>
                  <a:srgbClr val="262626"/>
                </a:solidFill>
                <a:latin typeface="Times"/>
                <a:ea typeface="Times"/>
                <a:cs typeface="Times"/>
                <a:sym typeface="Times"/>
              </a:defRPr>
            </a:lvl1pPr>
          </a:lstStyle>
          <a:p>
            <a:pPr lvl="0">
              <a:defRPr sz="1800">
                <a:solidFill>
                  <a:srgbClr val="000000"/>
                </a:solidFill>
              </a:defRPr>
            </a:pPr>
            <a:r>
              <a:rPr sz="900">
                <a:solidFill>
                  <a:srgbClr val="262626"/>
                </a:solidFill>
              </a:rPr>
              <a:t>Graduate Education &amp; Research Directions – 9.15.2010</a:t>
            </a:r>
          </a:p>
        </p:txBody>
      </p:sp>
      <p:sp>
        <p:nvSpPr>
          <p:cNvPr id="80" name="Shape 80"/>
          <p:cNvSpPr/>
          <p:nvPr>
            <p:ph type="title"/>
          </p:nvPr>
        </p:nvSpPr>
        <p:spPr>
          <a:xfrm>
            <a:off x="762000" y="685800"/>
            <a:ext cx="7772400" cy="1143000"/>
          </a:xfrm>
          <a:prstGeom prst="rect">
            <a:avLst/>
          </a:prstGeom>
        </p:spPr>
        <p:txBody>
          <a:bodyPr lIns="0" tIns="0" rIns="0" bIns="0">
            <a:normAutofit fontScale="100000" lnSpcReduction="0"/>
          </a:bodyPr>
          <a:lstStyle/>
          <a:p>
            <a:pPr lvl="0" defTabSz="649223">
              <a:lnSpc>
                <a:spcPct val="90000"/>
              </a:lnSpc>
              <a:defRPr sz="1800">
                <a:solidFill>
                  <a:srgbClr val="000000"/>
                </a:solidFill>
              </a:defRPr>
            </a:pPr>
            <a:br>
              <a:rPr sz="3124">
                <a:solidFill>
                  <a:srgbClr val="FFCC00"/>
                </a:solidFill>
              </a:rPr>
            </a:br>
            <a:r>
              <a:rPr b="1" sz="3124">
                <a:solidFill>
                  <a:srgbClr val="E6E6E6"/>
                </a:solidFill>
                <a:effectLst>
                  <a:outerShdw sx="100000" sy="100000" kx="0" ky="0" algn="b" rotWithShape="0" blurRad="27050" dist="27050" dir="2700000">
                    <a:srgbClr val="C0C0C0"/>
                  </a:outerShdw>
                </a:effectLst>
              </a:rPr>
              <a:t>Graduate Education and </a:t>
            </a:r>
            <a:r>
              <a:rPr sz="3124">
                <a:solidFill>
                  <a:srgbClr val="E6E6E6"/>
                </a:solidFill>
                <a:effectLst>
                  <a:outerShdw sx="100000" sy="100000" kx="0" ky="0" algn="b" rotWithShape="0" blurRad="27050" dist="27050" dir="2700000">
                    <a:srgbClr val="C0C0C0"/>
                  </a:outerShdw>
                </a:effectLst>
              </a:rPr>
              <a:t>Research</a:t>
            </a:r>
            <a:r>
              <a:rPr b="1" sz="3124">
                <a:solidFill>
                  <a:srgbClr val="E6E6E6"/>
                </a:solidFill>
                <a:effectLst>
                  <a:outerShdw sx="100000" sy="100000" kx="0" ky="0" algn="b" rotWithShape="0" blurRad="27050" dist="27050" dir="2700000">
                    <a:srgbClr val="C0C0C0"/>
                  </a:outerShdw>
                </a:effectLst>
              </a:rPr>
              <a:t> Directions</a:t>
            </a:r>
          </a:p>
        </p:txBody>
      </p:sp>
      <p:sp>
        <p:nvSpPr>
          <p:cNvPr id="81" name="Shape 81"/>
          <p:cNvSpPr/>
          <p:nvPr/>
        </p:nvSpPr>
        <p:spPr>
          <a:xfrm>
            <a:off x="1676400" y="4191000"/>
            <a:ext cx="7010400" cy="1764144"/>
          </a:xfrm>
          <a:prstGeom prst="rect">
            <a:avLst/>
          </a:prstGeom>
          <a:ln w="12700">
            <a:miter lim="400000"/>
          </a:ln>
          <a:extLst>
            <a:ext uri="{C572A759-6A51-4108-AA02-DFA0A04FC94B}">
              <ma14:wrappingTextBoxFlag xmlns:ma14="http://schemas.microsoft.com/office/mac/drawingml/2011/main" val="1"/>
            </a:ext>
          </a:extLst>
        </p:spPr>
        <p:txBody>
          <a:bodyPr lIns="46037" tIns="46037" rIns="46037" bIns="46037">
            <a:spAutoFit/>
          </a:bodyPr>
          <a:lstStyle/>
          <a:p>
            <a:pPr lvl="0" algn="r">
              <a:lnSpc>
                <a:spcPct val="85000"/>
              </a:lnSpc>
              <a:spcBef>
                <a:spcPts val="400"/>
              </a:spcBef>
              <a:defRPr sz="1800"/>
            </a:pPr>
            <a:r>
              <a:rPr b="1"/>
              <a:t>Dr. Tarek Sobh</a:t>
            </a:r>
            <a:endParaRPr b="1"/>
          </a:p>
          <a:p>
            <a:pPr lvl="0" algn="r">
              <a:lnSpc>
                <a:spcPct val="85000"/>
              </a:lnSpc>
              <a:spcBef>
                <a:spcPts val="400"/>
              </a:spcBef>
              <a:defRPr sz="1800"/>
            </a:pPr>
            <a:r>
              <a:rPr b="1"/>
              <a:t>Vice President Graduate Studies and Research Division &amp;</a:t>
            </a:r>
            <a:endParaRPr b="1"/>
          </a:p>
          <a:p>
            <a:pPr lvl="0" algn="r">
              <a:lnSpc>
                <a:spcPct val="85000"/>
              </a:lnSpc>
              <a:spcBef>
                <a:spcPts val="400"/>
              </a:spcBef>
              <a:defRPr sz="1800"/>
            </a:pPr>
            <a:r>
              <a:rPr b="1"/>
              <a:t>Dean, School of Engineering</a:t>
            </a:r>
            <a:endParaRPr b="1"/>
          </a:p>
          <a:p>
            <a:pPr lvl="0" algn="r">
              <a:lnSpc>
                <a:spcPct val="85000"/>
              </a:lnSpc>
              <a:spcBef>
                <a:spcPts val="400"/>
              </a:spcBef>
              <a:defRPr sz="1800"/>
            </a:pPr>
            <a:r>
              <a:rPr b="1"/>
              <a:t>Distinguished Professor of Engineering &amp; Computer Science</a:t>
            </a:r>
            <a:endParaRPr b="1"/>
          </a:p>
          <a:p>
            <a:pPr lvl="0" algn="r">
              <a:lnSpc>
                <a:spcPct val="85000"/>
              </a:lnSpc>
              <a:spcBef>
                <a:spcPts val="400"/>
              </a:spcBef>
              <a:defRPr sz="1800"/>
            </a:pPr>
            <a:r>
              <a:rPr b="1"/>
              <a:t>University of Bridgeport</a:t>
            </a:r>
            <a:endParaRPr b="1"/>
          </a:p>
          <a:p>
            <a:pPr lvl="0" algn="r">
              <a:lnSpc>
                <a:spcPct val="85000"/>
              </a:lnSpc>
              <a:spcBef>
                <a:spcPts val="400"/>
              </a:spcBef>
              <a:defRPr sz="1800"/>
            </a:pPr>
            <a:r>
              <a:rPr b="1"/>
              <a:t>E-Mail: sobh@bridgeport.edu</a:t>
            </a:r>
          </a:p>
        </p:txBody>
      </p:sp>
      <p:sp>
        <p:nvSpPr>
          <p:cNvPr id="82" name="Shape 82"/>
          <p:cNvSpPr/>
          <p:nvPr/>
        </p:nvSpPr>
        <p:spPr>
          <a:xfrm>
            <a:off x="1524000" y="2590800"/>
            <a:ext cx="6553200" cy="0"/>
          </a:xfrm>
          <a:prstGeom prst="line">
            <a:avLst/>
          </a:prstGeom>
          <a:ln>
            <a:solidFill>
              <a:srgbClr val="FFCC00"/>
            </a:solidFill>
            <a:round/>
          </a:ln>
        </p:spPr>
        <p:txBody>
          <a:bodyPr lIns="0" tIns="0" rIns="0" bIns="0"/>
          <a:lstStyle/>
          <a:p>
            <a:pPr lvl="0" defTabSz="457200">
              <a:defRPr sz="1200">
                <a:latin typeface="+mj-lt"/>
                <a:ea typeface="+mj-ea"/>
                <a:cs typeface="+mj-cs"/>
                <a:sym typeface="Helvetica"/>
              </a:defRPr>
            </a:pPr>
          </a:p>
        </p:txBody>
      </p:sp>
      <p:sp>
        <p:nvSpPr>
          <p:cNvPr id="83" name="Shape 83"/>
          <p:cNvSpPr/>
          <p:nvPr/>
        </p:nvSpPr>
        <p:spPr>
          <a:xfrm>
            <a:off x="457200" y="6386512"/>
            <a:ext cx="2209800" cy="4902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1400">
                <a:solidFill>
                  <a:srgbClr val="262626"/>
                </a:solidFill>
                <a:latin typeface="Times"/>
                <a:ea typeface="Times"/>
                <a:cs typeface="Times"/>
                <a:sym typeface="Times"/>
              </a:rPr>
              <a:t>School of Engineering</a:t>
            </a:r>
            <a:endParaRPr sz="1400">
              <a:solidFill>
                <a:srgbClr val="008000"/>
              </a:solidFill>
              <a:latin typeface="Times"/>
              <a:ea typeface="Times"/>
              <a:cs typeface="Times"/>
              <a:sym typeface="Times"/>
            </a:endParaRPr>
          </a:p>
          <a:p>
            <a:pPr lvl="0">
              <a:defRPr sz="1800"/>
            </a:pPr>
            <a:r>
              <a:rPr sz="1400">
                <a:solidFill>
                  <a:srgbClr val="262626"/>
                </a:solidFill>
                <a:latin typeface="Times"/>
                <a:ea typeface="Times"/>
                <a:cs typeface="Times"/>
                <a:sym typeface="Times"/>
              </a:rPr>
              <a:t>University of Bridgeport</a:t>
            </a:r>
          </a:p>
        </p:txBody>
      </p:sp>
      <p:sp>
        <p:nvSpPr>
          <p:cNvPr id="84" name="Shape 84"/>
          <p:cNvSpPr/>
          <p:nvPr>
            <p:ph type="sldNum" sz="quarter" idx="2"/>
          </p:nvPr>
        </p:nvSpPr>
        <p:spPr>
          <a:xfrm>
            <a:off x="8915400" y="6610350"/>
            <a:ext cx="381000" cy="22574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algn="l">
              <a:defRPr sz="1000">
                <a:solidFill>
                  <a:srgbClr val="262626"/>
                </a:solidFill>
              </a:defRPr>
            </a:lvl1pPr>
          </a:lstStyle>
          <a:p>
            <a:pPr lvl="0">
              <a:defRPr sz="1800">
                <a:solidFill>
                  <a:srgbClr val="000000"/>
                </a:solidFill>
              </a:defRPr>
            </a:pPr>
            <a:fld id="{86CB4B4D-7CA3-9044-876B-883B54F8677D}" type="slidenum">
              <a:rPr sz="1000">
                <a:solidFill>
                  <a:srgbClr val="262626"/>
                </a:solidFill>
              </a:rPr>
            </a:fld>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Shape 142"/>
          <p:cNvSpPr/>
          <p:nvPr/>
        </p:nvSpPr>
        <p:spPr>
          <a:xfrm>
            <a:off x="3505200" y="6705600"/>
            <a:ext cx="3124200" cy="2135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a:solidFill>
                  <a:srgbClr val="262626"/>
                </a:solidFill>
                <a:latin typeface="Times"/>
                <a:ea typeface="Times"/>
                <a:cs typeface="Times"/>
                <a:sym typeface="Times"/>
              </a:defRPr>
            </a:lvl1pPr>
          </a:lstStyle>
          <a:p>
            <a:pPr lvl="0">
              <a:defRPr sz="1800">
                <a:solidFill>
                  <a:srgbClr val="000000"/>
                </a:solidFill>
              </a:defRPr>
            </a:pPr>
            <a:r>
              <a:rPr sz="900">
                <a:solidFill>
                  <a:srgbClr val="262626"/>
                </a:solidFill>
              </a:rPr>
              <a:t>Graduate Education &amp; Research Directions – 9.15.2010</a:t>
            </a:r>
          </a:p>
        </p:txBody>
      </p:sp>
      <p:sp>
        <p:nvSpPr>
          <p:cNvPr id="143" name="Shape 143"/>
          <p:cNvSpPr/>
          <p:nvPr>
            <p:ph type="title"/>
          </p:nvPr>
        </p:nvSpPr>
        <p:spPr>
          <a:xfrm>
            <a:off x="381000" y="152400"/>
            <a:ext cx="8763000" cy="762000"/>
          </a:xfrm>
          <a:prstGeom prst="rect">
            <a:avLst/>
          </a:prstGeom>
        </p:spPr>
        <p:txBody>
          <a:bodyPr lIns="0" tIns="0" rIns="0" bIns="0">
            <a:normAutofit fontScale="100000" lnSpcReduction="0"/>
          </a:bodyPr>
          <a:lstStyle>
            <a:lvl1pPr>
              <a:lnSpc>
                <a:spcPct val="70000"/>
              </a:lnSpc>
              <a:defRPr b="1" sz="3400">
                <a:solidFill>
                  <a:srgbClr val="FFFFFF"/>
                </a:solidFill>
              </a:defRPr>
            </a:lvl1pPr>
          </a:lstStyle>
          <a:p>
            <a:pPr lvl="0">
              <a:defRPr b="0" sz="1800">
                <a:solidFill>
                  <a:srgbClr val="000000"/>
                </a:solidFill>
              </a:defRPr>
            </a:pPr>
            <a:r>
              <a:rPr b="1" sz="3400">
                <a:solidFill>
                  <a:srgbClr val="FFFFFF"/>
                </a:solidFill>
              </a:rPr>
              <a:t>Engineering Problem(s) and a Plan (Cont’d)</a:t>
            </a:r>
          </a:p>
        </p:txBody>
      </p:sp>
      <p:sp>
        <p:nvSpPr>
          <p:cNvPr id="144" name="Shape 144"/>
          <p:cNvSpPr/>
          <p:nvPr>
            <p:ph type="body" idx="1"/>
          </p:nvPr>
        </p:nvSpPr>
        <p:spPr>
          <a:xfrm>
            <a:off x="990600" y="1524000"/>
            <a:ext cx="7772400" cy="4114800"/>
          </a:xfrm>
          <a:prstGeom prst="rect">
            <a:avLst/>
          </a:prstGeom>
        </p:spPr>
        <p:txBody>
          <a:bodyPr lIns="0" tIns="0" rIns="0" bIns="0">
            <a:normAutofit fontScale="100000" lnSpcReduction="0"/>
          </a:bodyPr>
          <a:lstStyle/>
          <a:p>
            <a:pPr lvl="0" marL="257175" indent="-257175">
              <a:lnSpc>
                <a:spcPct val="80000"/>
              </a:lnSpc>
              <a:spcBef>
                <a:spcPts val="500"/>
              </a:spcBef>
              <a:buClr>
                <a:srgbClr val="FFFFFF"/>
              </a:buClr>
              <a:defRPr sz="1800"/>
            </a:pPr>
            <a:r>
              <a:rPr b="1" sz="2400">
                <a:solidFill>
                  <a:srgbClr val="FFCC00"/>
                </a:solidFill>
              </a:rPr>
              <a:t>Traditional degrees (what does that mean ?) versus new interdisciplinary goal-oriented programs that cater to new complex real-world 21</a:t>
            </a:r>
            <a:r>
              <a:rPr b="1" baseline="30000" sz="2400">
                <a:solidFill>
                  <a:srgbClr val="FFCC00"/>
                </a:solidFill>
              </a:rPr>
              <a:t>st</a:t>
            </a:r>
            <a:r>
              <a:rPr b="1" sz="2400">
                <a:solidFill>
                  <a:srgbClr val="FFCC00"/>
                </a:solidFill>
              </a:rPr>
              <a:t> century areas of interest and potential U.S. dominance.</a:t>
            </a:r>
            <a:endParaRPr b="1" sz="2400">
              <a:solidFill>
                <a:srgbClr val="FFCC00"/>
              </a:solidFill>
            </a:endParaRPr>
          </a:p>
          <a:p>
            <a:pPr lvl="0">
              <a:lnSpc>
                <a:spcPct val="80000"/>
              </a:lnSpc>
              <a:buClr>
                <a:srgbClr val="FFFFFF"/>
              </a:buClr>
              <a:defRPr sz="1800"/>
            </a:pPr>
            <a:endParaRPr b="1" sz="2400">
              <a:solidFill>
                <a:srgbClr val="FFCC00"/>
              </a:solidFill>
            </a:endParaRPr>
          </a:p>
          <a:p>
            <a:pPr lvl="0" marL="257175" indent="-257175">
              <a:lnSpc>
                <a:spcPct val="80000"/>
              </a:lnSpc>
              <a:spcBef>
                <a:spcPts val="500"/>
              </a:spcBef>
              <a:buClr>
                <a:srgbClr val="FFFFFF"/>
              </a:buClr>
              <a:defRPr sz="1800"/>
            </a:pPr>
            <a:r>
              <a:rPr sz="2400">
                <a:solidFill>
                  <a:srgbClr val="CCCCFF"/>
                </a:solidFill>
              </a:rPr>
              <a:t>Global competition (in what ?) Should we be scared ? How to solve it ?</a:t>
            </a:r>
            <a:endParaRPr sz="2400">
              <a:solidFill>
                <a:srgbClr val="CCCCFF"/>
              </a:solidFill>
            </a:endParaRPr>
          </a:p>
          <a:p>
            <a:pPr lvl="0">
              <a:lnSpc>
                <a:spcPct val="80000"/>
              </a:lnSpc>
              <a:buSzTx/>
              <a:buNone/>
              <a:defRPr sz="1800"/>
            </a:pPr>
            <a:endParaRPr sz="2400">
              <a:solidFill>
                <a:srgbClr val="CCCCFF"/>
              </a:solidFill>
            </a:endParaRPr>
          </a:p>
          <a:p>
            <a:pPr lvl="0" marL="257175" indent="-257175">
              <a:lnSpc>
                <a:spcPct val="80000"/>
              </a:lnSpc>
              <a:spcBef>
                <a:spcPts val="500"/>
              </a:spcBef>
              <a:buClr>
                <a:srgbClr val="FFFFFF"/>
              </a:buClr>
              <a:defRPr sz="1800"/>
            </a:pPr>
            <a:r>
              <a:rPr sz="2400">
                <a:solidFill>
                  <a:srgbClr val="CCCCFF"/>
                </a:solidFill>
              </a:rPr>
              <a:t>New programs and collaborations (degree / within degree) driven by our vision of what the future “should be like”, not by what is the current state of the art. </a:t>
            </a:r>
            <a:r>
              <a:rPr b="1" i="1" sz="2400">
                <a:solidFill>
                  <a:srgbClr val="CCCCFF"/>
                </a:solidFill>
              </a:rPr>
              <a:t>NO LIMITS (time to completion, etc.), example: ABET is making it easy at the undergraduate level !</a:t>
            </a:r>
            <a:r>
              <a:rPr sz="2400">
                <a:solidFill>
                  <a:srgbClr val="CCCCFF"/>
                </a:solidFill>
              </a:rPr>
              <a:t>.</a:t>
            </a:r>
          </a:p>
        </p:txBody>
      </p:sp>
      <p:sp>
        <p:nvSpPr>
          <p:cNvPr id="145" name="Shape 145"/>
          <p:cNvSpPr/>
          <p:nvPr/>
        </p:nvSpPr>
        <p:spPr>
          <a:xfrm>
            <a:off x="457200" y="6462712"/>
            <a:ext cx="2209800" cy="4902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1400">
                <a:solidFill>
                  <a:srgbClr val="262626"/>
                </a:solidFill>
                <a:latin typeface="Times"/>
                <a:ea typeface="Times"/>
                <a:cs typeface="Times"/>
                <a:sym typeface="Times"/>
              </a:rPr>
              <a:t>School of Engineering</a:t>
            </a:r>
            <a:endParaRPr sz="1400">
              <a:solidFill>
                <a:srgbClr val="3333CC"/>
              </a:solidFill>
              <a:latin typeface="Times"/>
              <a:ea typeface="Times"/>
              <a:cs typeface="Times"/>
              <a:sym typeface="Times"/>
            </a:endParaRPr>
          </a:p>
          <a:p>
            <a:pPr lvl="0">
              <a:defRPr sz="1800"/>
            </a:pPr>
            <a:r>
              <a:rPr sz="1400">
                <a:solidFill>
                  <a:srgbClr val="262626"/>
                </a:solidFill>
                <a:latin typeface="Times"/>
                <a:ea typeface="Times"/>
                <a:cs typeface="Times"/>
                <a:sym typeface="Times"/>
              </a:rPr>
              <a:t>University of Bridgeport</a:t>
            </a:r>
          </a:p>
        </p:txBody>
      </p:sp>
      <p:sp>
        <p:nvSpPr>
          <p:cNvPr id="146" name="Shape 146"/>
          <p:cNvSpPr/>
          <p:nvPr>
            <p:ph type="sldNum" sz="quarter" idx="2"/>
          </p:nvPr>
        </p:nvSpPr>
        <p:spPr>
          <a:xfrm>
            <a:off x="8839200" y="6686550"/>
            <a:ext cx="381000" cy="22574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algn="l">
              <a:defRPr sz="1000">
                <a:solidFill>
                  <a:srgbClr val="262626"/>
                </a:solidFill>
              </a:defRPr>
            </a:lvl1pPr>
          </a:lstStyle>
          <a:p>
            <a:pPr lvl="0">
              <a:defRPr sz="1800">
                <a:solidFill>
                  <a:srgbClr val="000000"/>
                </a:solidFill>
              </a:defRPr>
            </a:pPr>
            <a:fld id="{86CB4B4D-7CA3-9044-876B-883B54F8677D}" type="slidenum">
              <a:rPr sz="1000">
                <a:solidFill>
                  <a:srgbClr val="262626"/>
                </a:solidFill>
              </a:rPr>
            </a:fld>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144">
                                            <p:bg/>
                                          </p:spTgt>
                                        </p:tgtEl>
                                        <p:attrNameLst>
                                          <p:attrName>style.visibility</p:attrName>
                                        </p:attrNameLst>
                                      </p:cBhvr>
                                      <p:to>
                                        <p:strVal val="visible"/>
                                      </p:to>
                                    </p:set>
                                    <p:anim calcmode="lin" valueType="num">
                                      <p:cBhvr>
                                        <p:cTn id="7" dur="500" fill="hold"/>
                                        <p:tgtEl>
                                          <p:spTgt spid="144">
                                            <p:bg/>
                                          </p:spTgt>
                                        </p:tgtEl>
                                        <p:attrNameLst>
                                          <p:attrName>ppt_x</p:attrName>
                                        </p:attrNameLst>
                                      </p:cBhvr>
                                      <p:tavLst>
                                        <p:tav tm="0">
                                          <p:val>
                                            <p:strVal val="1+#ppt_w/2"/>
                                          </p:val>
                                        </p:tav>
                                        <p:tav tm="100000">
                                          <p:val>
                                            <p:strVal val="#ppt_x"/>
                                          </p:val>
                                        </p:tav>
                                      </p:tavLst>
                                    </p:anim>
                                    <p:anim calcmode="lin" valueType="num">
                                      <p:cBhvr>
                                        <p:cTn id="8" dur="500" fill="hold"/>
                                        <p:tgtEl>
                                          <p:spTgt spid="144">
                                            <p:bg/>
                                          </p:spTgt>
                                        </p:tgtEl>
                                        <p:attrNameLst>
                                          <p:attrName>ppt_y</p:attrName>
                                        </p:attrNameLst>
                                      </p:cBhvr>
                                      <p:tavLst>
                                        <p:tav tm="0">
                                          <p:val>
                                            <p:strVal val="#ppt_y"/>
                                          </p:val>
                                        </p:tav>
                                        <p:tav tm="100000">
                                          <p:val>
                                            <p:strVal val="#ppt_y"/>
                                          </p:val>
                                        </p:tav>
                                      </p:tavLst>
                                    </p:anim>
                                  </p:childTnLst>
                                </p:cTn>
                              </p:par>
                              <p:par>
                                <p:cTn id="9" presetClass="entr" presetSubtype="2" presetID="2" grpId="1" fill="hold">
                                  <p:stCondLst>
                                    <p:cond delay="0"/>
                                  </p:stCondLst>
                                  <p:iterate type="el" backwards="0">
                                    <p:tmAbs val="0"/>
                                  </p:iterate>
                                  <p:childTnLst>
                                    <p:set>
                                      <p:cBhvr>
                                        <p:cTn id="10" fill="hold"/>
                                        <p:tgtEl>
                                          <p:spTgt spid="144">
                                            <p:txEl>
                                              <p:pRg st="0" end="0"/>
                                            </p:txEl>
                                          </p:spTgt>
                                        </p:tgtEl>
                                        <p:attrNameLst>
                                          <p:attrName>style.visibility</p:attrName>
                                        </p:attrNameLst>
                                      </p:cBhvr>
                                      <p:to>
                                        <p:strVal val="visible"/>
                                      </p:to>
                                    </p:set>
                                    <p:anim calcmode="lin" valueType="num">
                                      <p:cBhvr>
                                        <p:cTn id="11" dur="500" fill="hold"/>
                                        <p:tgtEl>
                                          <p:spTgt spid="144">
                                            <p:txEl>
                                              <p:pRg st="0" end="0"/>
                                            </p:txEl>
                                          </p:spTgt>
                                        </p:tgtEl>
                                        <p:attrNameLst>
                                          <p:attrName>ppt_x</p:attrName>
                                        </p:attrNameLst>
                                      </p:cBhvr>
                                      <p:tavLst>
                                        <p:tav tm="0">
                                          <p:val>
                                            <p:strVal val="1+#ppt_w/2"/>
                                          </p:val>
                                        </p:tav>
                                        <p:tav tm="100000">
                                          <p:val>
                                            <p:strVal val="#ppt_x"/>
                                          </p:val>
                                        </p:tav>
                                      </p:tavLst>
                                    </p:anim>
                                    <p:anim calcmode="lin" valueType="num">
                                      <p:cBhvr>
                                        <p:cTn id="12" dur="500" fill="hold"/>
                                        <p:tgtEl>
                                          <p:spTgt spid="144">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nodeType="afterEffect" presetClass="entr" presetSubtype="2" presetID="2" grpId="1" fill="hold">
                                  <p:stCondLst>
                                    <p:cond delay="0"/>
                                  </p:stCondLst>
                                  <p:iterate type="el" backwards="0">
                                    <p:tmAbs val="0"/>
                                  </p:iterate>
                                  <p:childTnLst>
                                    <p:set>
                                      <p:cBhvr>
                                        <p:cTn id="15" fill="hold"/>
                                        <p:tgtEl>
                                          <p:spTgt spid="144">
                                            <p:txEl>
                                              <p:pRg st="1" end="1"/>
                                            </p:txEl>
                                          </p:spTgt>
                                        </p:tgtEl>
                                        <p:attrNameLst>
                                          <p:attrName>style.visibility</p:attrName>
                                        </p:attrNameLst>
                                      </p:cBhvr>
                                      <p:to>
                                        <p:strVal val="visible"/>
                                      </p:to>
                                    </p:set>
                                    <p:anim calcmode="lin" valueType="num">
                                      <p:cBhvr>
                                        <p:cTn id="16" dur="500" fill="hold"/>
                                        <p:tgtEl>
                                          <p:spTgt spid="144">
                                            <p:txEl>
                                              <p:pRg st="1" end="1"/>
                                            </p:txEl>
                                          </p:spTgt>
                                        </p:tgtEl>
                                        <p:attrNameLst>
                                          <p:attrName>ppt_x</p:attrName>
                                        </p:attrNameLst>
                                      </p:cBhvr>
                                      <p:tavLst>
                                        <p:tav tm="0">
                                          <p:val>
                                            <p:strVal val="1+#ppt_w/2"/>
                                          </p:val>
                                        </p:tav>
                                        <p:tav tm="100000">
                                          <p:val>
                                            <p:strVal val="#ppt_x"/>
                                          </p:val>
                                        </p:tav>
                                      </p:tavLst>
                                    </p:anim>
                                    <p:anim calcmode="lin" valueType="num">
                                      <p:cBhvr>
                                        <p:cTn id="17" dur="500" fill="hold"/>
                                        <p:tgtEl>
                                          <p:spTgt spid="14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2" presetID="2" grpId="1" fill="hold">
                                  <p:stCondLst>
                                    <p:cond delay="0"/>
                                  </p:stCondLst>
                                  <p:iterate type="el" backwards="0">
                                    <p:tmAbs val="0"/>
                                  </p:iterate>
                                  <p:childTnLst>
                                    <p:set>
                                      <p:cBhvr>
                                        <p:cTn id="21" fill="hold"/>
                                        <p:tgtEl>
                                          <p:spTgt spid="144">
                                            <p:txEl>
                                              <p:pRg st="2" end="2"/>
                                            </p:txEl>
                                          </p:spTgt>
                                        </p:tgtEl>
                                        <p:attrNameLst>
                                          <p:attrName>style.visibility</p:attrName>
                                        </p:attrNameLst>
                                      </p:cBhvr>
                                      <p:to>
                                        <p:strVal val="visible"/>
                                      </p:to>
                                    </p:set>
                                    <p:anim calcmode="lin" valueType="num">
                                      <p:cBhvr>
                                        <p:cTn id="22" dur="500" fill="hold"/>
                                        <p:tgtEl>
                                          <p:spTgt spid="144">
                                            <p:txEl>
                                              <p:pRg st="2" end="2"/>
                                            </p:txEl>
                                          </p:spTgt>
                                        </p:tgtEl>
                                        <p:attrNameLst>
                                          <p:attrName>ppt_x</p:attrName>
                                        </p:attrNameLst>
                                      </p:cBhvr>
                                      <p:tavLst>
                                        <p:tav tm="0">
                                          <p:val>
                                            <p:strVal val="1+#ppt_w/2"/>
                                          </p:val>
                                        </p:tav>
                                        <p:tav tm="100000">
                                          <p:val>
                                            <p:strVal val="#ppt_x"/>
                                          </p:val>
                                        </p:tav>
                                      </p:tavLst>
                                    </p:anim>
                                    <p:anim calcmode="lin" valueType="num">
                                      <p:cBhvr>
                                        <p:cTn id="23" dur="500" fill="hold"/>
                                        <p:tgtEl>
                                          <p:spTgt spid="144">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nodeType="afterEffect" presetClass="entr" presetSubtype="2" presetID="2" grpId="1" fill="hold">
                                  <p:stCondLst>
                                    <p:cond delay="0"/>
                                  </p:stCondLst>
                                  <p:iterate type="el" backwards="0">
                                    <p:tmAbs val="0"/>
                                  </p:iterate>
                                  <p:childTnLst>
                                    <p:set>
                                      <p:cBhvr>
                                        <p:cTn id="26" fill="hold"/>
                                        <p:tgtEl>
                                          <p:spTgt spid="144">
                                            <p:txEl>
                                              <p:pRg st="3" end="3"/>
                                            </p:txEl>
                                          </p:spTgt>
                                        </p:tgtEl>
                                        <p:attrNameLst>
                                          <p:attrName>style.visibility</p:attrName>
                                        </p:attrNameLst>
                                      </p:cBhvr>
                                      <p:to>
                                        <p:strVal val="visible"/>
                                      </p:to>
                                    </p:set>
                                    <p:anim calcmode="lin" valueType="num">
                                      <p:cBhvr>
                                        <p:cTn id="27" dur="500" fill="hold"/>
                                        <p:tgtEl>
                                          <p:spTgt spid="144">
                                            <p:txEl>
                                              <p:pRg st="3" end="3"/>
                                            </p:txEl>
                                          </p:spTgt>
                                        </p:tgtEl>
                                        <p:attrNameLst>
                                          <p:attrName>ppt_x</p:attrName>
                                        </p:attrNameLst>
                                      </p:cBhvr>
                                      <p:tavLst>
                                        <p:tav tm="0">
                                          <p:val>
                                            <p:strVal val="1+#ppt_w/2"/>
                                          </p:val>
                                        </p:tav>
                                        <p:tav tm="100000">
                                          <p:val>
                                            <p:strVal val="#ppt_x"/>
                                          </p:val>
                                        </p:tav>
                                      </p:tavLst>
                                    </p:anim>
                                    <p:anim calcmode="lin" valueType="num">
                                      <p:cBhvr>
                                        <p:cTn id="28" dur="500" fill="hold"/>
                                        <p:tgtEl>
                                          <p:spTgt spid="14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2" presetID="2" grpId="1" fill="hold">
                                  <p:stCondLst>
                                    <p:cond delay="0"/>
                                  </p:stCondLst>
                                  <p:iterate type="el" backwards="0">
                                    <p:tmAbs val="0"/>
                                  </p:iterate>
                                  <p:childTnLst>
                                    <p:set>
                                      <p:cBhvr>
                                        <p:cTn id="32" fill="hold"/>
                                        <p:tgtEl>
                                          <p:spTgt spid="144">
                                            <p:txEl>
                                              <p:pRg st="4" end="4"/>
                                            </p:txEl>
                                          </p:spTgt>
                                        </p:tgtEl>
                                        <p:attrNameLst>
                                          <p:attrName>style.visibility</p:attrName>
                                        </p:attrNameLst>
                                      </p:cBhvr>
                                      <p:to>
                                        <p:strVal val="visible"/>
                                      </p:to>
                                    </p:set>
                                    <p:anim calcmode="lin" valueType="num">
                                      <p:cBhvr>
                                        <p:cTn id="33" dur="500" fill="hold"/>
                                        <p:tgtEl>
                                          <p:spTgt spid="144">
                                            <p:txEl>
                                              <p:pRg st="4" end="4"/>
                                            </p:txEl>
                                          </p:spTgt>
                                        </p:tgtEl>
                                        <p:attrNameLst>
                                          <p:attrName>ppt_x</p:attrName>
                                        </p:attrNameLst>
                                      </p:cBhvr>
                                      <p:tavLst>
                                        <p:tav tm="0">
                                          <p:val>
                                            <p:strVal val="1+#ppt_w/2"/>
                                          </p:val>
                                        </p:tav>
                                        <p:tav tm="100000">
                                          <p:val>
                                            <p:strVal val="#ppt_x"/>
                                          </p:val>
                                        </p:tav>
                                      </p:tavLst>
                                    </p:anim>
                                    <p:anim calcmode="lin" valueType="num">
                                      <p:cBhvr>
                                        <p:cTn id="34" dur="500" fill="hold"/>
                                        <p:tgtEl>
                                          <p:spTgt spid="14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4"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Shape 148"/>
          <p:cNvSpPr/>
          <p:nvPr/>
        </p:nvSpPr>
        <p:spPr>
          <a:xfrm>
            <a:off x="3505200" y="6705600"/>
            <a:ext cx="3124200" cy="2135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a:solidFill>
                  <a:srgbClr val="262626"/>
                </a:solidFill>
                <a:latin typeface="Times"/>
                <a:ea typeface="Times"/>
                <a:cs typeface="Times"/>
                <a:sym typeface="Times"/>
              </a:defRPr>
            </a:lvl1pPr>
          </a:lstStyle>
          <a:p>
            <a:pPr lvl="0">
              <a:defRPr sz="1800">
                <a:solidFill>
                  <a:srgbClr val="000000"/>
                </a:solidFill>
              </a:defRPr>
            </a:pPr>
            <a:r>
              <a:rPr sz="900">
                <a:solidFill>
                  <a:srgbClr val="262626"/>
                </a:solidFill>
              </a:rPr>
              <a:t>Graduate Education &amp; Research Directions – 9.15.2010</a:t>
            </a:r>
          </a:p>
        </p:txBody>
      </p:sp>
      <p:sp>
        <p:nvSpPr>
          <p:cNvPr id="149" name="Shape 149"/>
          <p:cNvSpPr/>
          <p:nvPr>
            <p:ph type="title"/>
          </p:nvPr>
        </p:nvSpPr>
        <p:spPr>
          <a:xfrm>
            <a:off x="304800" y="152400"/>
            <a:ext cx="8839200" cy="762000"/>
          </a:xfrm>
          <a:prstGeom prst="rect">
            <a:avLst/>
          </a:prstGeom>
        </p:spPr>
        <p:txBody>
          <a:bodyPr lIns="0" tIns="0" rIns="0" bIns="0">
            <a:normAutofit fontScale="100000" lnSpcReduction="0"/>
          </a:bodyPr>
          <a:lstStyle>
            <a:lvl1pPr>
              <a:lnSpc>
                <a:spcPct val="70000"/>
              </a:lnSpc>
              <a:defRPr b="1" sz="3400">
                <a:solidFill>
                  <a:srgbClr val="FFFFFF"/>
                </a:solidFill>
              </a:defRPr>
            </a:lvl1pPr>
          </a:lstStyle>
          <a:p>
            <a:pPr lvl="0">
              <a:defRPr b="0" sz="1800">
                <a:solidFill>
                  <a:srgbClr val="000000"/>
                </a:solidFill>
              </a:defRPr>
            </a:pPr>
            <a:r>
              <a:rPr b="1" sz="3400">
                <a:solidFill>
                  <a:srgbClr val="FFFFFF"/>
                </a:solidFill>
              </a:rPr>
              <a:t>Engineering Problem(s) and a Plan (Cont’d)</a:t>
            </a:r>
          </a:p>
        </p:txBody>
      </p:sp>
      <p:sp>
        <p:nvSpPr>
          <p:cNvPr id="150" name="Shape 150"/>
          <p:cNvSpPr/>
          <p:nvPr>
            <p:ph type="body" idx="1"/>
          </p:nvPr>
        </p:nvSpPr>
        <p:spPr>
          <a:xfrm>
            <a:off x="990600" y="1524000"/>
            <a:ext cx="7772400" cy="4114800"/>
          </a:xfrm>
          <a:prstGeom prst="rect">
            <a:avLst/>
          </a:prstGeom>
        </p:spPr>
        <p:txBody>
          <a:bodyPr lIns="0" tIns="0" rIns="0" bIns="0">
            <a:normAutofit fontScale="100000" lnSpcReduction="0"/>
          </a:bodyPr>
          <a:lstStyle/>
          <a:p>
            <a:pPr lvl="0" marL="257175" indent="-257175">
              <a:lnSpc>
                <a:spcPct val="80000"/>
              </a:lnSpc>
              <a:spcBef>
                <a:spcPts val="500"/>
              </a:spcBef>
              <a:buClr>
                <a:srgbClr val="FFFFFF"/>
              </a:buClr>
              <a:defRPr sz="1800"/>
            </a:pPr>
            <a:r>
              <a:rPr b="1" sz="2400">
                <a:solidFill>
                  <a:srgbClr val="FFCC00"/>
                </a:solidFill>
              </a:rPr>
              <a:t>Quasi-Reverse brain drain (politics / Economics) </a:t>
            </a:r>
            <a:endParaRPr b="1" sz="2400">
              <a:solidFill>
                <a:srgbClr val="FFCC00"/>
              </a:solidFill>
            </a:endParaRPr>
          </a:p>
          <a:p>
            <a:pPr lvl="0">
              <a:lnSpc>
                <a:spcPct val="80000"/>
              </a:lnSpc>
              <a:buClr>
                <a:srgbClr val="FFFFFF"/>
              </a:buClr>
              <a:defRPr sz="1800"/>
            </a:pPr>
            <a:endParaRPr b="1" sz="2400">
              <a:solidFill>
                <a:srgbClr val="FFCC00"/>
              </a:solidFill>
            </a:endParaRPr>
          </a:p>
          <a:p>
            <a:pPr lvl="0" marL="257175" indent="-257175">
              <a:lnSpc>
                <a:spcPct val="80000"/>
              </a:lnSpc>
              <a:spcBef>
                <a:spcPts val="500"/>
              </a:spcBef>
              <a:buClr>
                <a:srgbClr val="FFFFFF"/>
              </a:buClr>
              <a:defRPr sz="1800"/>
            </a:pPr>
            <a:r>
              <a:rPr b="1" sz="2400">
                <a:solidFill>
                  <a:srgbClr val="FFCC00"/>
                </a:solidFill>
              </a:rPr>
              <a:t>Europe, Asia, Canada, Australia very serious competition for brain power.</a:t>
            </a:r>
            <a:endParaRPr b="1" sz="2400">
              <a:solidFill>
                <a:srgbClr val="FFCC00"/>
              </a:solidFill>
            </a:endParaRPr>
          </a:p>
          <a:p>
            <a:pPr lvl="0">
              <a:lnSpc>
                <a:spcPct val="80000"/>
              </a:lnSpc>
              <a:buClr>
                <a:srgbClr val="FFFFFF"/>
              </a:buClr>
              <a:defRPr sz="1800"/>
            </a:pPr>
            <a:endParaRPr b="1" sz="2400">
              <a:solidFill>
                <a:srgbClr val="FFCC00"/>
              </a:solidFill>
            </a:endParaRPr>
          </a:p>
          <a:p>
            <a:pPr lvl="0" marL="257175" indent="-257175">
              <a:lnSpc>
                <a:spcPct val="80000"/>
              </a:lnSpc>
              <a:spcBef>
                <a:spcPts val="500"/>
              </a:spcBef>
              <a:buClr>
                <a:srgbClr val="FFFFFF"/>
              </a:buClr>
              <a:defRPr sz="1800"/>
            </a:pPr>
            <a:r>
              <a:rPr b="1" sz="2400">
                <a:solidFill>
                  <a:srgbClr val="FFCC00"/>
                </a:solidFill>
              </a:rPr>
              <a:t>Continuing to attract international talent (remember K-12 problem) and need for aggressive recruiting at all levels and international cooperation / programs.</a:t>
            </a:r>
            <a:endParaRPr b="1" sz="2400">
              <a:solidFill>
                <a:srgbClr val="FFCC00"/>
              </a:solidFill>
            </a:endParaRPr>
          </a:p>
          <a:p>
            <a:pPr lvl="0">
              <a:lnSpc>
                <a:spcPct val="80000"/>
              </a:lnSpc>
              <a:buSzTx/>
              <a:buNone/>
              <a:defRPr sz="1800"/>
            </a:pPr>
            <a:endParaRPr b="1" sz="2400">
              <a:solidFill>
                <a:srgbClr val="FFCC00"/>
              </a:solidFill>
            </a:endParaRPr>
          </a:p>
          <a:p>
            <a:pPr lvl="0" marL="257175" indent="-257175">
              <a:lnSpc>
                <a:spcPct val="80000"/>
              </a:lnSpc>
              <a:spcBef>
                <a:spcPts val="500"/>
              </a:spcBef>
              <a:buClr>
                <a:srgbClr val="FFFFFF"/>
              </a:buClr>
              <a:defRPr sz="1800"/>
            </a:pPr>
            <a:r>
              <a:rPr b="1" sz="2400">
                <a:solidFill>
                  <a:srgbClr val="FFCC00"/>
                </a:solidFill>
              </a:rPr>
              <a:t>Profession Respectability / licensure, lobbying issues.</a:t>
            </a:r>
          </a:p>
        </p:txBody>
      </p:sp>
      <p:sp>
        <p:nvSpPr>
          <p:cNvPr id="151" name="Shape 151"/>
          <p:cNvSpPr/>
          <p:nvPr/>
        </p:nvSpPr>
        <p:spPr>
          <a:xfrm>
            <a:off x="457200" y="6462712"/>
            <a:ext cx="2209800" cy="4902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1400">
                <a:solidFill>
                  <a:srgbClr val="262626"/>
                </a:solidFill>
                <a:latin typeface="Times"/>
                <a:ea typeface="Times"/>
                <a:cs typeface="Times"/>
                <a:sym typeface="Times"/>
              </a:rPr>
              <a:t>School of Engineering</a:t>
            </a:r>
            <a:endParaRPr sz="1400">
              <a:solidFill>
                <a:srgbClr val="3333CC"/>
              </a:solidFill>
              <a:latin typeface="Times"/>
              <a:ea typeface="Times"/>
              <a:cs typeface="Times"/>
              <a:sym typeface="Times"/>
            </a:endParaRPr>
          </a:p>
          <a:p>
            <a:pPr lvl="0">
              <a:defRPr sz="1800"/>
            </a:pPr>
            <a:r>
              <a:rPr sz="1400">
                <a:solidFill>
                  <a:srgbClr val="262626"/>
                </a:solidFill>
                <a:latin typeface="Times"/>
                <a:ea typeface="Times"/>
                <a:cs typeface="Times"/>
                <a:sym typeface="Times"/>
              </a:rPr>
              <a:t>University of Bridgeport</a:t>
            </a:r>
          </a:p>
        </p:txBody>
      </p:sp>
      <p:sp>
        <p:nvSpPr>
          <p:cNvPr id="152" name="Shape 152"/>
          <p:cNvSpPr/>
          <p:nvPr>
            <p:ph type="sldNum" sz="quarter" idx="2"/>
          </p:nvPr>
        </p:nvSpPr>
        <p:spPr>
          <a:xfrm>
            <a:off x="8839200" y="6686550"/>
            <a:ext cx="381000" cy="22574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algn="l">
              <a:defRPr sz="1000">
                <a:solidFill>
                  <a:srgbClr val="262626"/>
                </a:solidFill>
              </a:defRPr>
            </a:lvl1pPr>
          </a:lstStyle>
          <a:p>
            <a:pPr lvl="0">
              <a:defRPr sz="1800">
                <a:solidFill>
                  <a:srgbClr val="000000"/>
                </a:solidFill>
              </a:defRPr>
            </a:pPr>
            <a:fld id="{86CB4B4D-7CA3-9044-876B-883B54F8677D}" type="slidenum">
              <a:rPr sz="1000">
                <a:solidFill>
                  <a:srgbClr val="262626"/>
                </a:solidFill>
              </a:rPr>
            </a:fld>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150">
                                            <p:bg/>
                                          </p:spTgt>
                                        </p:tgtEl>
                                        <p:attrNameLst>
                                          <p:attrName>style.visibility</p:attrName>
                                        </p:attrNameLst>
                                      </p:cBhvr>
                                      <p:to>
                                        <p:strVal val="visible"/>
                                      </p:to>
                                    </p:set>
                                    <p:anim calcmode="lin" valueType="num">
                                      <p:cBhvr>
                                        <p:cTn id="7" dur="500" fill="hold"/>
                                        <p:tgtEl>
                                          <p:spTgt spid="150">
                                            <p:bg/>
                                          </p:spTgt>
                                        </p:tgtEl>
                                        <p:attrNameLst>
                                          <p:attrName>ppt_x</p:attrName>
                                        </p:attrNameLst>
                                      </p:cBhvr>
                                      <p:tavLst>
                                        <p:tav tm="0">
                                          <p:val>
                                            <p:strVal val="1+#ppt_w/2"/>
                                          </p:val>
                                        </p:tav>
                                        <p:tav tm="100000">
                                          <p:val>
                                            <p:strVal val="#ppt_x"/>
                                          </p:val>
                                        </p:tav>
                                      </p:tavLst>
                                    </p:anim>
                                    <p:anim calcmode="lin" valueType="num">
                                      <p:cBhvr>
                                        <p:cTn id="8" dur="500" fill="hold"/>
                                        <p:tgtEl>
                                          <p:spTgt spid="150">
                                            <p:bg/>
                                          </p:spTgt>
                                        </p:tgtEl>
                                        <p:attrNameLst>
                                          <p:attrName>ppt_y</p:attrName>
                                        </p:attrNameLst>
                                      </p:cBhvr>
                                      <p:tavLst>
                                        <p:tav tm="0">
                                          <p:val>
                                            <p:strVal val="#ppt_y"/>
                                          </p:val>
                                        </p:tav>
                                        <p:tav tm="100000">
                                          <p:val>
                                            <p:strVal val="#ppt_y"/>
                                          </p:val>
                                        </p:tav>
                                      </p:tavLst>
                                    </p:anim>
                                  </p:childTnLst>
                                </p:cTn>
                              </p:par>
                              <p:par>
                                <p:cTn id="9" presetClass="entr" presetSubtype="2" presetID="2" grpId="1" fill="hold">
                                  <p:stCondLst>
                                    <p:cond delay="0"/>
                                  </p:stCondLst>
                                  <p:iterate type="el" backwards="0">
                                    <p:tmAbs val="0"/>
                                  </p:iterate>
                                  <p:childTnLst>
                                    <p:set>
                                      <p:cBhvr>
                                        <p:cTn id="10" fill="hold"/>
                                        <p:tgtEl>
                                          <p:spTgt spid="150">
                                            <p:txEl>
                                              <p:pRg st="0" end="0"/>
                                            </p:txEl>
                                          </p:spTgt>
                                        </p:tgtEl>
                                        <p:attrNameLst>
                                          <p:attrName>style.visibility</p:attrName>
                                        </p:attrNameLst>
                                      </p:cBhvr>
                                      <p:to>
                                        <p:strVal val="visible"/>
                                      </p:to>
                                    </p:set>
                                    <p:anim calcmode="lin" valueType="num">
                                      <p:cBhvr>
                                        <p:cTn id="11" dur="500" fill="hold"/>
                                        <p:tgtEl>
                                          <p:spTgt spid="150">
                                            <p:txEl>
                                              <p:pRg st="0" end="0"/>
                                            </p:txEl>
                                          </p:spTgt>
                                        </p:tgtEl>
                                        <p:attrNameLst>
                                          <p:attrName>ppt_x</p:attrName>
                                        </p:attrNameLst>
                                      </p:cBhvr>
                                      <p:tavLst>
                                        <p:tav tm="0">
                                          <p:val>
                                            <p:strVal val="1+#ppt_w/2"/>
                                          </p:val>
                                        </p:tav>
                                        <p:tav tm="100000">
                                          <p:val>
                                            <p:strVal val="#ppt_x"/>
                                          </p:val>
                                        </p:tav>
                                      </p:tavLst>
                                    </p:anim>
                                    <p:anim calcmode="lin" valueType="num">
                                      <p:cBhvr>
                                        <p:cTn id="12" dur="500" fill="hold"/>
                                        <p:tgtEl>
                                          <p:spTgt spid="150">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nodeType="afterEffect" presetClass="entr" presetSubtype="2" presetID="2" grpId="1" fill="hold">
                                  <p:stCondLst>
                                    <p:cond delay="0"/>
                                  </p:stCondLst>
                                  <p:iterate type="el" backwards="0">
                                    <p:tmAbs val="0"/>
                                  </p:iterate>
                                  <p:childTnLst>
                                    <p:set>
                                      <p:cBhvr>
                                        <p:cTn id="15" fill="hold"/>
                                        <p:tgtEl>
                                          <p:spTgt spid="150">
                                            <p:txEl>
                                              <p:pRg st="1" end="1"/>
                                            </p:txEl>
                                          </p:spTgt>
                                        </p:tgtEl>
                                        <p:attrNameLst>
                                          <p:attrName>style.visibility</p:attrName>
                                        </p:attrNameLst>
                                      </p:cBhvr>
                                      <p:to>
                                        <p:strVal val="visible"/>
                                      </p:to>
                                    </p:set>
                                    <p:anim calcmode="lin" valueType="num">
                                      <p:cBhvr>
                                        <p:cTn id="16" dur="500" fill="hold"/>
                                        <p:tgtEl>
                                          <p:spTgt spid="150">
                                            <p:txEl>
                                              <p:pRg st="1" end="1"/>
                                            </p:txEl>
                                          </p:spTgt>
                                        </p:tgtEl>
                                        <p:attrNameLst>
                                          <p:attrName>ppt_x</p:attrName>
                                        </p:attrNameLst>
                                      </p:cBhvr>
                                      <p:tavLst>
                                        <p:tav tm="0">
                                          <p:val>
                                            <p:strVal val="1+#ppt_w/2"/>
                                          </p:val>
                                        </p:tav>
                                        <p:tav tm="100000">
                                          <p:val>
                                            <p:strVal val="#ppt_x"/>
                                          </p:val>
                                        </p:tav>
                                      </p:tavLst>
                                    </p:anim>
                                    <p:anim calcmode="lin" valueType="num">
                                      <p:cBhvr>
                                        <p:cTn id="17" dur="500" fill="hold"/>
                                        <p:tgtEl>
                                          <p:spTgt spid="15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2" presetID="2" grpId="1" fill="hold">
                                  <p:stCondLst>
                                    <p:cond delay="0"/>
                                  </p:stCondLst>
                                  <p:iterate type="el" backwards="0">
                                    <p:tmAbs val="0"/>
                                  </p:iterate>
                                  <p:childTnLst>
                                    <p:set>
                                      <p:cBhvr>
                                        <p:cTn id="21" fill="hold"/>
                                        <p:tgtEl>
                                          <p:spTgt spid="150">
                                            <p:txEl>
                                              <p:pRg st="2" end="2"/>
                                            </p:txEl>
                                          </p:spTgt>
                                        </p:tgtEl>
                                        <p:attrNameLst>
                                          <p:attrName>style.visibility</p:attrName>
                                        </p:attrNameLst>
                                      </p:cBhvr>
                                      <p:to>
                                        <p:strVal val="visible"/>
                                      </p:to>
                                    </p:set>
                                    <p:anim calcmode="lin" valueType="num">
                                      <p:cBhvr>
                                        <p:cTn id="22" dur="500" fill="hold"/>
                                        <p:tgtEl>
                                          <p:spTgt spid="150">
                                            <p:txEl>
                                              <p:pRg st="2" end="2"/>
                                            </p:txEl>
                                          </p:spTgt>
                                        </p:tgtEl>
                                        <p:attrNameLst>
                                          <p:attrName>ppt_x</p:attrName>
                                        </p:attrNameLst>
                                      </p:cBhvr>
                                      <p:tavLst>
                                        <p:tav tm="0">
                                          <p:val>
                                            <p:strVal val="1+#ppt_w/2"/>
                                          </p:val>
                                        </p:tav>
                                        <p:tav tm="100000">
                                          <p:val>
                                            <p:strVal val="#ppt_x"/>
                                          </p:val>
                                        </p:tav>
                                      </p:tavLst>
                                    </p:anim>
                                    <p:anim calcmode="lin" valueType="num">
                                      <p:cBhvr>
                                        <p:cTn id="23" dur="500" fill="hold"/>
                                        <p:tgtEl>
                                          <p:spTgt spid="150">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nodeType="afterEffect" presetClass="entr" presetSubtype="2" presetID="2" grpId="1" fill="hold">
                                  <p:stCondLst>
                                    <p:cond delay="0"/>
                                  </p:stCondLst>
                                  <p:iterate type="el" backwards="0">
                                    <p:tmAbs val="0"/>
                                  </p:iterate>
                                  <p:childTnLst>
                                    <p:set>
                                      <p:cBhvr>
                                        <p:cTn id="26" fill="hold"/>
                                        <p:tgtEl>
                                          <p:spTgt spid="150">
                                            <p:txEl>
                                              <p:pRg st="3" end="3"/>
                                            </p:txEl>
                                          </p:spTgt>
                                        </p:tgtEl>
                                        <p:attrNameLst>
                                          <p:attrName>style.visibility</p:attrName>
                                        </p:attrNameLst>
                                      </p:cBhvr>
                                      <p:to>
                                        <p:strVal val="visible"/>
                                      </p:to>
                                    </p:set>
                                    <p:anim calcmode="lin" valueType="num">
                                      <p:cBhvr>
                                        <p:cTn id="27" dur="500" fill="hold"/>
                                        <p:tgtEl>
                                          <p:spTgt spid="150">
                                            <p:txEl>
                                              <p:pRg st="3" end="3"/>
                                            </p:txEl>
                                          </p:spTgt>
                                        </p:tgtEl>
                                        <p:attrNameLst>
                                          <p:attrName>ppt_x</p:attrName>
                                        </p:attrNameLst>
                                      </p:cBhvr>
                                      <p:tavLst>
                                        <p:tav tm="0">
                                          <p:val>
                                            <p:strVal val="1+#ppt_w/2"/>
                                          </p:val>
                                        </p:tav>
                                        <p:tav tm="100000">
                                          <p:val>
                                            <p:strVal val="#ppt_x"/>
                                          </p:val>
                                        </p:tav>
                                      </p:tavLst>
                                    </p:anim>
                                    <p:anim calcmode="lin" valueType="num">
                                      <p:cBhvr>
                                        <p:cTn id="28" dur="500" fill="hold"/>
                                        <p:tgtEl>
                                          <p:spTgt spid="15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2" presetID="2" grpId="1" fill="hold">
                                  <p:stCondLst>
                                    <p:cond delay="0"/>
                                  </p:stCondLst>
                                  <p:iterate type="el" backwards="0">
                                    <p:tmAbs val="0"/>
                                  </p:iterate>
                                  <p:childTnLst>
                                    <p:set>
                                      <p:cBhvr>
                                        <p:cTn id="32" fill="hold"/>
                                        <p:tgtEl>
                                          <p:spTgt spid="150">
                                            <p:txEl>
                                              <p:pRg st="4" end="4"/>
                                            </p:txEl>
                                          </p:spTgt>
                                        </p:tgtEl>
                                        <p:attrNameLst>
                                          <p:attrName>style.visibility</p:attrName>
                                        </p:attrNameLst>
                                      </p:cBhvr>
                                      <p:to>
                                        <p:strVal val="visible"/>
                                      </p:to>
                                    </p:set>
                                    <p:anim calcmode="lin" valueType="num">
                                      <p:cBhvr>
                                        <p:cTn id="33" dur="500" fill="hold"/>
                                        <p:tgtEl>
                                          <p:spTgt spid="150">
                                            <p:txEl>
                                              <p:pRg st="4" end="4"/>
                                            </p:txEl>
                                          </p:spTgt>
                                        </p:tgtEl>
                                        <p:attrNameLst>
                                          <p:attrName>ppt_x</p:attrName>
                                        </p:attrNameLst>
                                      </p:cBhvr>
                                      <p:tavLst>
                                        <p:tav tm="0">
                                          <p:val>
                                            <p:strVal val="1+#ppt_w/2"/>
                                          </p:val>
                                        </p:tav>
                                        <p:tav tm="100000">
                                          <p:val>
                                            <p:strVal val="#ppt_x"/>
                                          </p:val>
                                        </p:tav>
                                      </p:tavLst>
                                    </p:anim>
                                    <p:anim calcmode="lin" valueType="num">
                                      <p:cBhvr>
                                        <p:cTn id="34" dur="500" fill="hold"/>
                                        <p:tgtEl>
                                          <p:spTgt spid="150">
                                            <p:txEl>
                                              <p:pRg st="4" end="4"/>
                                            </p:txEl>
                                          </p:spTgt>
                                        </p:tgtEl>
                                        <p:attrNameLst>
                                          <p:attrName>ppt_y</p:attrName>
                                        </p:attrNameLst>
                                      </p:cBhvr>
                                      <p:tavLst>
                                        <p:tav tm="0">
                                          <p:val>
                                            <p:strVal val="#ppt_y"/>
                                          </p:val>
                                        </p:tav>
                                        <p:tav tm="100000">
                                          <p:val>
                                            <p:strVal val="#ppt_y"/>
                                          </p:val>
                                        </p:tav>
                                      </p:tavLst>
                                    </p:anim>
                                  </p:childTnLst>
                                </p:cTn>
                              </p:par>
                            </p:childTnLst>
                          </p:cTn>
                        </p:par>
                        <p:par>
                          <p:cTn id="35" fill="hold">
                            <p:stCondLst>
                              <p:cond delay="500"/>
                            </p:stCondLst>
                            <p:childTnLst>
                              <p:par>
                                <p:cTn id="36" nodeType="afterEffect" presetClass="entr" presetSubtype="2" presetID="2" grpId="1" fill="hold">
                                  <p:stCondLst>
                                    <p:cond delay="0"/>
                                  </p:stCondLst>
                                  <p:iterate type="el" backwards="0">
                                    <p:tmAbs val="0"/>
                                  </p:iterate>
                                  <p:childTnLst>
                                    <p:set>
                                      <p:cBhvr>
                                        <p:cTn id="37" fill="hold"/>
                                        <p:tgtEl>
                                          <p:spTgt spid="150">
                                            <p:txEl>
                                              <p:pRg st="5" end="5"/>
                                            </p:txEl>
                                          </p:spTgt>
                                        </p:tgtEl>
                                        <p:attrNameLst>
                                          <p:attrName>style.visibility</p:attrName>
                                        </p:attrNameLst>
                                      </p:cBhvr>
                                      <p:to>
                                        <p:strVal val="visible"/>
                                      </p:to>
                                    </p:set>
                                    <p:anim calcmode="lin" valueType="num">
                                      <p:cBhvr>
                                        <p:cTn id="38" dur="500" fill="hold"/>
                                        <p:tgtEl>
                                          <p:spTgt spid="150">
                                            <p:txEl>
                                              <p:pRg st="5" end="5"/>
                                            </p:txEl>
                                          </p:spTgt>
                                        </p:tgtEl>
                                        <p:attrNameLst>
                                          <p:attrName>ppt_x</p:attrName>
                                        </p:attrNameLst>
                                      </p:cBhvr>
                                      <p:tavLst>
                                        <p:tav tm="0">
                                          <p:val>
                                            <p:strVal val="1+#ppt_w/2"/>
                                          </p:val>
                                        </p:tav>
                                        <p:tav tm="100000">
                                          <p:val>
                                            <p:strVal val="#ppt_x"/>
                                          </p:val>
                                        </p:tav>
                                      </p:tavLst>
                                    </p:anim>
                                    <p:anim calcmode="lin" valueType="num">
                                      <p:cBhvr>
                                        <p:cTn id="39" dur="500" fill="hold"/>
                                        <p:tgtEl>
                                          <p:spTgt spid="15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nodeType="clickEffect" presetClass="entr" presetSubtype="2" presetID="2" grpId="1" fill="hold">
                                  <p:stCondLst>
                                    <p:cond delay="0"/>
                                  </p:stCondLst>
                                  <p:iterate type="el" backwards="0">
                                    <p:tmAbs val="0"/>
                                  </p:iterate>
                                  <p:childTnLst>
                                    <p:set>
                                      <p:cBhvr>
                                        <p:cTn id="43" fill="hold"/>
                                        <p:tgtEl>
                                          <p:spTgt spid="150">
                                            <p:txEl>
                                              <p:pRg st="6" end="6"/>
                                            </p:txEl>
                                          </p:spTgt>
                                        </p:tgtEl>
                                        <p:attrNameLst>
                                          <p:attrName>style.visibility</p:attrName>
                                        </p:attrNameLst>
                                      </p:cBhvr>
                                      <p:to>
                                        <p:strVal val="visible"/>
                                      </p:to>
                                    </p:set>
                                    <p:anim calcmode="lin" valueType="num">
                                      <p:cBhvr>
                                        <p:cTn id="44" dur="500" fill="hold"/>
                                        <p:tgtEl>
                                          <p:spTgt spid="150">
                                            <p:txEl>
                                              <p:pRg st="6" end="6"/>
                                            </p:txEl>
                                          </p:spTgt>
                                        </p:tgtEl>
                                        <p:attrNameLst>
                                          <p:attrName>ppt_x</p:attrName>
                                        </p:attrNameLst>
                                      </p:cBhvr>
                                      <p:tavLst>
                                        <p:tav tm="0">
                                          <p:val>
                                            <p:strVal val="1+#ppt_w/2"/>
                                          </p:val>
                                        </p:tav>
                                        <p:tav tm="100000">
                                          <p:val>
                                            <p:strVal val="#ppt_x"/>
                                          </p:val>
                                        </p:tav>
                                      </p:tavLst>
                                    </p:anim>
                                    <p:anim calcmode="lin" valueType="num">
                                      <p:cBhvr>
                                        <p:cTn id="45" dur="500" fill="hold"/>
                                        <p:tgtEl>
                                          <p:spTgt spid="150">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0"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4" name="Shape 154"/>
          <p:cNvSpPr/>
          <p:nvPr/>
        </p:nvSpPr>
        <p:spPr>
          <a:xfrm>
            <a:off x="3505200" y="6705600"/>
            <a:ext cx="3124200" cy="2135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a:solidFill>
                  <a:srgbClr val="262626"/>
                </a:solidFill>
                <a:latin typeface="Times"/>
                <a:ea typeface="Times"/>
                <a:cs typeface="Times"/>
                <a:sym typeface="Times"/>
              </a:defRPr>
            </a:lvl1pPr>
          </a:lstStyle>
          <a:p>
            <a:pPr lvl="0">
              <a:defRPr sz="1800">
                <a:solidFill>
                  <a:srgbClr val="000000"/>
                </a:solidFill>
              </a:defRPr>
            </a:pPr>
            <a:r>
              <a:rPr sz="900">
                <a:solidFill>
                  <a:srgbClr val="262626"/>
                </a:solidFill>
              </a:rPr>
              <a:t>Graduate Education &amp; Research Directions – 9.15.2010</a:t>
            </a:r>
          </a:p>
        </p:txBody>
      </p:sp>
      <p:sp>
        <p:nvSpPr>
          <p:cNvPr id="155" name="Shape 155"/>
          <p:cNvSpPr/>
          <p:nvPr>
            <p:ph type="title"/>
          </p:nvPr>
        </p:nvSpPr>
        <p:spPr>
          <a:xfrm>
            <a:off x="685800" y="228600"/>
            <a:ext cx="8229600" cy="762000"/>
          </a:xfrm>
          <a:prstGeom prst="rect">
            <a:avLst/>
          </a:prstGeom>
        </p:spPr>
        <p:txBody>
          <a:bodyPr lIns="0" tIns="0" rIns="0" bIns="0">
            <a:normAutofit fontScale="100000" lnSpcReduction="0"/>
          </a:bodyPr>
          <a:lstStyle>
            <a:lvl1pPr>
              <a:lnSpc>
                <a:spcPct val="70000"/>
              </a:lnSpc>
              <a:defRPr b="1" sz="3600">
                <a:solidFill>
                  <a:srgbClr val="FFFFFF"/>
                </a:solidFill>
              </a:defRPr>
            </a:lvl1pPr>
          </a:lstStyle>
          <a:p>
            <a:pPr lvl="0">
              <a:defRPr b="0" sz="1800">
                <a:solidFill>
                  <a:srgbClr val="000000"/>
                </a:solidFill>
              </a:defRPr>
            </a:pPr>
            <a:r>
              <a:rPr b="1" sz="3600">
                <a:solidFill>
                  <a:srgbClr val="FFFFFF"/>
                </a:solidFill>
              </a:rPr>
              <a:t>Making the RIGHT Engineers/Scientists</a:t>
            </a:r>
          </a:p>
        </p:txBody>
      </p:sp>
      <p:sp>
        <p:nvSpPr>
          <p:cNvPr id="156" name="Shape 156"/>
          <p:cNvSpPr/>
          <p:nvPr>
            <p:ph type="body" idx="1"/>
          </p:nvPr>
        </p:nvSpPr>
        <p:spPr>
          <a:xfrm>
            <a:off x="762000" y="1066800"/>
            <a:ext cx="7772400" cy="4648200"/>
          </a:xfrm>
          <a:prstGeom prst="rect">
            <a:avLst/>
          </a:prstGeom>
        </p:spPr>
        <p:txBody>
          <a:bodyPr lIns="0" tIns="0" rIns="0" bIns="0">
            <a:normAutofit fontScale="100000" lnSpcReduction="0"/>
          </a:bodyPr>
          <a:lstStyle/>
          <a:p>
            <a:pPr lvl="0" marL="226313" indent="-226313" defTabSz="877823">
              <a:lnSpc>
                <a:spcPct val="80000"/>
              </a:lnSpc>
              <a:spcBef>
                <a:spcPts val="500"/>
              </a:spcBef>
              <a:buClr>
                <a:srgbClr val="FFFFFF"/>
              </a:buClr>
              <a:defRPr sz="1800"/>
            </a:pPr>
            <a:r>
              <a:rPr b="1" sz="2112">
                <a:solidFill>
                  <a:srgbClr val="FFCC00"/>
                </a:solidFill>
              </a:rPr>
              <a:t>Future Engineers (Joe Bordogna, COO NSF):</a:t>
            </a:r>
            <a:endParaRPr b="1" sz="2112">
              <a:solidFill>
                <a:srgbClr val="FFCC00"/>
              </a:solidFill>
            </a:endParaRPr>
          </a:p>
          <a:p>
            <a:pPr lvl="1" marL="615260" indent="-176348" defTabSz="877823">
              <a:lnSpc>
                <a:spcPct val="80000"/>
              </a:lnSpc>
              <a:spcBef>
                <a:spcPts val="400"/>
              </a:spcBef>
              <a:buClr>
                <a:srgbClr val="FFFFFF"/>
              </a:buClr>
              <a:defRPr sz="1800"/>
            </a:pPr>
            <a:r>
              <a:rPr sz="1727">
                <a:solidFill>
                  <a:srgbClr val="FFFFFF"/>
                </a:solidFill>
              </a:rPr>
              <a:t>Holistic designer</a:t>
            </a:r>
            <a:endParaRPr sz="2688"/>
          </a:p>
          <a:p>
            <a:pPr lvl="1" marL="615260" indent="-176348" defTabSz="877823">
              <a:lnSpc>
                <a:spcPct val="80000"/>
              </a:lnSpc>
              <a:spcBef>
                <a:spcPts val="400"/>
              </a:spcBef>
              <a:buClr>
                <a:srgbClr val="FFFFFF"/>
              </a:buClr>
              <a:defRPr sz="1800"/>
            </a:pPr>
            <a:r>
              <a:rPr sz="1727">
                <a:solidFill>
                  <a:srgbClr val="FFFFFF"/>
                </a:solidFill>
              </a:rPr>
              <a:t>Astute maker</a:t>
            </a:r>
            <a:endParaRPr sz="2688"/>
          </a:p>
          <a:p>
            <a:pPr lvl="1" marL="615260" indent="-176348" defTabSz="877823">
              <a:lnSpc>
                <a:spcPct val="80000"/>
              </a:lnSpc>
              <a:spcBef>
                <a:spcPts val="400"/>
              </a:spcBef>
              <a:buClr>
                <a:srgbClr val="FFFFFF"/>
              </a:buClr>
              <a:defRPr sz="1800"/>
            </a:pPr>
            <a:r>
              <a:rPr sz="1727">
                <a:solidFill>
                  <a:srgbClr val="FFFFFF"/>
                </a:solidFill>
              </a:rPr>
              <a:t>Trusted innovator</a:t>
            </a:r>
            <a:endParaRPr sz="2688"/>
          </a:p>
          <a:p>
            <a:pPr lvl="1" marL="615260" indent="-176348" defTabSz="877823">
              <a:lnSpc>
                <a:spcPct val="80000"/>
              </a:lnSpc>
              <a:spcBef>
                <a:spcPts val="400"/>
              </a:spcBef>
              <a:buClr>
                <a:srgbClr val="FFFFFF"/>
              </a:buClr>
              <a:defRPr sz="1800"/>
            </a:pPr>
            <a:r>
              <a:rPr sz="1727">
                <a:solidFill>
                  <a:srgbClr val="FFFFFF"/>
                </a:solidFill>
              </a:rPr>
              <a:t>Harm avoider</a:t>
            </a:r>
            <a:endParaRPr sz="2688"/>
          </a:p>
          <a:p>
            <a:pPr lvl="1" marL="615260" indent="-176348" defTabSz="877823">
              <a:lnSpc>
                <a:spcPct val="80000"/>
              </a:lnSpc>
              <a:spcBef>
                <a:spcPts val="400"/>
              </a:spcBef>
              <a:buClr>
                <a:srgbClr val="FFFFFF"/>
              </a:buClr>
              <a:defRPr sz="1800"/>
            </a:pPr>
            <a:r>
              <a:rPr sz="1727">
                <a:solidFill>
                  <a:srgbClr val="FFFFFF"/>
                </a:solidFill>
              </a:rPr>
              <a:t>Change agent</a:t>
            </a:r>
            <a:endParaRPr sz="2688"/>
          </a:p>
          <a:p>
            <a:pPr lvl="1" marL="615260" indent="-176348" defTabSz="877823">
              <a:lnSpc>
                <a:spcPct val="80000"/>
              </a:lnSpc>
              <a:spcBef>
                <a:spcPts val="400"/>
              </a:spcBef>
              <a:buClr>
                <a:srgbClr val="FFFFFF"/>
              </a:buClr>
              <a:defRPr sz="1800"/>
            </a:pPr>
            <a:r>
              <a:rPr sz="1727">
                <a:solidFill>
                  <a:srgbClr val="FFFFFF"/>
                </a:solidFill>
              </a:rPr>
              <a:t>Master integrator</a:t>
            </a:r>
            <a:endParaRPr sz="2688"/>
          </a:p>
          <a:p>
            <a:pPr lvl="1" marL="615260" indent="-176348" defTabSz="877823">
              <a:lnSpc>
                <a:spcPct val="80000"/>
              </a:lnSpc>
              <a:spcBef>
                <a:spcPts val="400"/>
              </a:spcBef>
              <a:buClr>
                <a:srgbClr val="FFFFFF"/>
              </a:buClr>
              <a:defRPr sz="1800"/>
            </a:pPr>
            <a:r>
              <a:rPr sz="1727">
                <a:solidFill>
                  <a:srgbClr val="FFFFFF"/>
                </a:solidFill>
              </a:rPr>
              <a:t>Enterprise enabler</a:t>
            </a:r>
            <a:endParaRPr sz="2688"/>
          </a:p>
          <a:p>
            <a:pPr lvl="1" marL="615260" indent="-176348" defTabSz="877823">
              <a:lnSpc>
                <a:spcPct val="80000"/>
              </a:lnSpc>
              <a:spcBef>
                <a:spcPts val="400"/>
              </a:spcBef>
              <a:buClr>
                <a:srgbClr val="FFFFFF"/>
              </a:buClr>
              <a:defRPr sz="1800"/>
            </a:pPr>
            <a:r>
              <a:rPr sz="1727">
                <a:solidFill>
                  <a:srgbClr val="FFFFFF"/>
                </a:solidFill>
              </a:rPr>
              <a:t>Knowledge handler</a:t>
            </a:r>
            <a:endParaRPr sz="2688"/>
          </a:p>
          <a:p>
            <a:pPr lvl="1" marL="615260" indent="-176348" defTabSz="877823">
              <a:lnSpc>
                <a:spcPct val="80000"/>
              </a:lnSpc>
              <a:spcBef>
                <a:spcPts val="400"/>
              </a:spcBef>
              <a:buClr>
                <a:srgbClr val="FFFFFF"/>
              </a:buClr>
              <a:defRPr sz="1800"/>
            </a:pPr>
            <a:r>
              <a:rPr sz="1727">
                <a:solidFill>
                  <a:srgbClr val="FFFFFF"/>
                </a:solidFill>
              </a:rPr>
              <a:t>Technology steward</a:t>
            </a:r>
            <a:endParaRPr sz="2688"/>
          </a:p>
          <a:p>
            <a:pPr lvl="1" marL="274320" indent="164592" defTabSz="877823">
              <a:lnSpc>
                <a:spcPct val="80000"/>
              </a:lnSpc>
              <a:spcBef>
                <a:spcPts val="600"/>
              </a:spcBef>
              <a:buSzTx/>
              <a:buNone/>
              <a:defRPr sz="1800"/>
            </a:pPr>
            <a:endParaRPr sz="1727">
              <a:solidFill>
                <a:srgbClr val="FFFFFF"/>
              </a:solidFill>
            </a:endParaRPr>
          </a:p>
          <a:p>
            <a:pPr lvl="0" marL="246887" indent="-246887" defTabSz="877823">
              <a:lnSpc>
                <a:spcPct val="80000"/>
              </a:lnSpc>
              <a:spcBef>
                <a:spcPts val="500"/>
              </a:spcBef>
              <a:buClr>
                <a:srgbClr val="FF9900"/>
              </a:buClr>
              <a:defRPr sz="1800"/>
            </a:pPr>
            <a:r>
              <a:rPr b="1" sz="2304">
                <a:solidFill>
                  <a:srgbClr val="FF9900"/>
                </a:solidFill>
              </a:rPr>
              <a:t>Model for education suitable to the a new world in which change and complexity </a:t>
            </a:r>
            <a:r>
              <a:rPr b="1" i="1" sz="2304">
                <a:solidFill>
                  <a:srgbClr val="FF9900"/>
                </a:solidFill>
              </a:rPr>
              <a:t>are </a:t>
            </a:r>
            <a:r>
              <a:rPr b="1" sz="2304">
                <a:solidFill>
                  <a:srgbClr val="FF9900"/>
                </a:solidFill>
              </a:rPr>
              <a:t>the rule, a globally linked world that needs integration in many ways.</a:t>
            </a:r>
            <a:endParaRPr b="1" sz="2304">
              <a:solidFill>
                <a:srgbClr val="FF9900"/>
              </a:solidFill>
            </a:endParaRPr>
          </a:p>
          <a:p>
            <a:pPr lvl="0" marL="329184" indent="-329184" defTabSz="877823">
              <a:lnSpc>
                <a:spcPct val="80000"/>
              </a:lnSpc>
              <a:buSzTx/>
              <a:buNone/>
              <a:defRPr sz="1800"/>
            </a:pPr>
            <a:endParaRPr b="1" sz="2304">
              <a:solidFill>
                <a:srgbClr val="FF9900"/>
              </a:solidFill>
            </a:endParaRPr>
          </a:p>
          <a:p>
            <a:pPr lvl="0" marL="246887" indent="-246887" defTabSz="877823">
              <a:lnSpc>
                <a:spcPct val="80000"/>
              </a:lnSpc>
              <a:spcBef>
                <a:spcPts val="500"/>
              </a:spcBef>
              <a:buClr>
                <a:srgbClr val="FF0000"/>
              </a:buClr>
              <a:defRPr sz="1800"/>
            </a:pPr>
            <a:r>
              <a:rPr b="1" i="1" sz="2304">
                <a:solidFill>
                  <a:srgbClr val="FF0000"/>
                </a:solidFill>
              </a:rPr>
              <a:t>The Aftermath (Sam Florman, 2001), Prey (Crichton, 2002)</a:t>
            </a:r>
            <a:r>
              <a:rPr b="1" i="1" sz="2304">
                <a:solidFill>
                  <a:srgbClr val="FF5050"/>
                </a:solidFill>
              </a:rPr>
              <a:t> </a:t>
            </a:r>
          </a:p>
        </p:txBody>
      </p:sp>
      <p:sp>
        <p:nvSpPr>
          <p:cNvPr id="157" name="Shape 157"/>
          <p:cNvSpPr/>
          <p:nvPr/>
        </p:nvSpPr>
        <p:spPr>
          <a:xfrm>
            <a:off x="457200" y="6462712"/>
            <a:ext cx="2209800" cy="4902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1400">
                <a:solidFill>
                  <a:srgbClr val="262626"/>
                </a:solidFill>
                <a:latin typeface="Times"/>
                <a:ea typeface="Times"/>
                <a:cs typeface="Times"/>
                <a:sym typeface="Times"/>
              </a:rPr>
              <a:t>School of Engineering</a:t>
            </a:r>
            <a:endParaRPr sz="1400">
              <a:solidFill>
                <a:srgbClr val="3333CC"/>
              </a:solidFill>
              <a:latin typeface="Times"/>
              <a:ea typeface="Times"/>
              <a:cs typeface="Times"/>
              <a:sym typeface="Times"/>
            </a:endParaRPr>
          </a:p>
          <a:p>
            <a:pPr lvl="0">
              <a:defRPr sz="1800"/>
            </a:pPr>
            <a:r>
              <a:rPr sz="1400">
                <a:solidFill>
                  <a:srgbClr val="262626"/>
                </a:solidFill>
                <a:latin typeface="Times"/>
                <a:ea typeface="Times"/>
                <a:cs typeface="Times"/>
                <a:sym typeface="Times"/>
              </a:rPr>
              <a:t>University of Bridgeport</a:t>
            </a:r>
          </a:p>
        </p:txBody>
      </p:sp>
      <p:sp>
        <p:nvSpPr>
          <p:cNvPr id="158" name="Shape 158"/>
          <p:cNvSpPr/>
          <p:nvPr>
            <p:ph type="sldNum" sz="quarter" idx="2"/>
          </p:nvPr>
        </p:nvSpPr>
        <p:spPr>
          <a:xfrm>
            <a:off x="8839200" y="6686550"/>
            <a:ext cx="381000" cy="22574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algn="l">
              <a:defRPr sz="1000">
                <a:solidFill>
                  <a:srgbClr val="262626"/>
                </a:solidFill>
              </a:defRPr>
            </a:lvl1pPr>
          </a:lstStyle>
          <a:p>
            <a:pPr lvl="0">
              <a:defRPr sz="1800">
                <a:solidFill>
                  <a:srgbClr val="000000"/>
                </a:solidFill>
              </a:defRPr>
            </a:pPr>
            <a:fld id="{86CB4B4D-7CA3-9044-876B-883B54F8677D}" type="slidenum">
              <a:rPr sz="1000">
                <a:solidFill>
                  <a:srgbClr val="262626"/>
                </a:solidFill>
              </a:rPr>
            </a:fld>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156">
                                            <p:bg/>
                                          </p:spTgt>
                                        </p:tgtEl>
                                        <p:attrNameLst>
                                          <p:attrName>style.visibility</p:attrName>
                                        </p:attrNameLst>
                                      </p:cBhvr>
                                      <p:to>
                                        <p:strVal val="visible"/>
                                      </p:to>
                                    </p:set>
                                    <p:anim calcmode="lin" valueType="num">
                                      <p:cBhvr>
                                        <p:cTn id="7" dur="500" fill="hold"/>
                                        <p:tgtEl>
                                          <p:spTgt spid="156">
                                            <p:bg/>
                                          </p:spTgt>
                                        </p:tgtEl>
                                        <p:attrNameLst>
                                          <p:attrName>ppt_x</p:attrName>
                                        </p:attrNameLst>
                                      </p:cBhvr>
                                      <p:tavLst>
                                        <p:tav tm="0">
                                          <p:val>
                                            <p:strVal val="1+#ppt_w/2"/>
                                          </p:val>
                                        </p:tav>
                                        <p:tav tm="100000">
                                          <p:val>
                                            <p:strVal val="#ppt_x"/>
                                          </p:val>
                                        </p:tav>
                                      </p:tavLst>
                                    </p:anim>
                                    <p:anim calcmode="lin" valueType="num">
                                      <p:cBhvr>
                                        <p:cTn id="8" dur="500" fill="hold"/>
                                        <p:tgtEl>
                                          <p:spTgt spid="156">
                                            <p:bg/>
                                          </p:spTgt>
                                        </p:tgtEl>
                                        <p:attrNameLst>
                                          <p:attrName>ppt_y</p:attrName>
                                        </p:attrNameLst>
                                      </p:cBhvr>
                                      <p:tavLst>
                                        <p:tav tm="0">
                                          <p:val>
                                            <p:strVal val="#ppt_y"/>
                                          </p:val>
                                        </p:tav>
                                        <p:tav tm="100000">
                                          <p:val>
                                            <p:strVal val="#ppt_y"/>
                                          </p:val>
                                        </p:tav>
                                      </p:tavLst>
                                    </p:anim>
                                  </p:childTnLst>
                                </p:cTn>
                              </p:par>
                              <p:par>
                                <p:cTn id="9" presetClass="entr" presetSubtype="2" presetID="2" grpId="1" fill="hold">
                                  <p:stCondLst>
                                    <p:cond delay="0"/>
                                  </p:stCondLst>
                                  <p:iterate type="el" backwards="0">
                                    <p:tmAbs val="0"/>
                                  </p:iterate>
                                  <p:childTnLst>
                                    <p:set>
                                      <p:cBhvr>
                                        <p:cTn id="10" fill="hold"/>
                                        <p:tgtEl>
                                          <p:spTgt spid="156">
                                            <p:txEl>
                                              <p:pRg st="0" end="0"/>
                                            </p:txEl>
                                          </p:spTgt>
                                        </p:tgtEl>
                                        <p:attrNameLst>
                                          <p:attrName>style.visibility</p:attrName>
                                        </p:attrNameLst>
                                      </p:cBhvr>
                                      <p:to>
                                        <p:strVal val="visible"/>
                                      </p:to>
                                    </p:set>
                                    <p:anim calcmode="lin" valueType="num">
                                      <p:cBhvr>
                                        <p:cTn id="11" dur="500" fill="hold"/>
                                        <p:tgtEl>
                                          <p:spTgt spid="156">
                                            <p:txEl>
                                              <p:pRg st="0" end="0"/>
                                            </p:txEl>
                                          </p:spTgt>
                                        </p:tgtEl>
                                        <p:attrNameLst>
                                          <p:attrName>ppt_x</p:attrName>
                                        </p:attrNameLst>
                                      </p:cBhvr>
                                      <p:tavLst>
                                        <p:tav tm="0">
                                          <p:val>
                                            <p:strVal val="1+#ppt_w/2"/>
                                          </p:val>
                                        </p:tav>
                                        <p:tav tm="100000">
                                          <p:val>
                                            <p:strVal val="#ppt_x"/>
                                          </p:val>
                                        </p:tav>
                                      </p:tavLst>
                                    </p:anim>
                                    <p:anim calcmode="lin" valueType="num">
                                      <p:cBhvr>
                                        <p:cTn id="12" dur="500" fill="hold"/>
                                        <p:tgtEl>
                                          <p:spTgt spid="15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2" presetID="2" grpId="1" fill="hold">
                                  <p:stCondLst>
                                    <p:cond delay="0"/>
                                  </p:stCondLst>
                                  <p:iterate type="el" backwards="0">
                                    <p:tmAbs val="0"/>
                                  </p:iterate>
                                  <p:childTnLst>
                                    <p:set>
                                      <p:cBhvr>
                                        <p:cTn id="16" fill="hold"/>
                                        <p:tgtEl>
                                          <p:spTgt spid="156">
                                            <p:txEl>
                                              <p:pRg st="1" end="1"/>
                                            </p:txEl>
                                          </p:spTgt>
                                        </p:tgtEl>
                                        <p:attrNameLst>
                                          <p:attrName>style.visibility</p:attrName>
                                        </p:attrNameLst>
                                      </p:cBhvr>
                                      <p:to>
                                        <p:strVal val="visible"/>
                                      </p:to>
                                    </p:set>
                                    <p:anim calcmode="lin" valueType="num">
                                      <p:cBhvr>
                                        <p:cTn id="17" dur="500" fill="hold"/>
                                        <p:tgtEl>
                                          <p:spTgt spid="156">
                                            <p:txEl>
                                              <p:pRg st="1" end="1"/>
                                            </p:txEl>
                                          </p:spTgt>
                                        </p:tgtEl>
                                        <p:attrNameLst>
                                          <p:attrName>ppt_x</p:attrName>
                                        </p:attrNameLst>
                                      </p:cBhvr>
                                      <p:tavLst>
                                        <p:tav tm="0">
                                          <p:val>
                                            <p:strVal val="1+#ppt_w/2"/>
                                          </p:val>
                                        </p:tav>
                                        <p:tav tm="100000">
                                          <p:val>
                                            <p:strVal val="#ppt_x"/>
                                          </p:val>
                                        </p:tav>
                                      </p:tavLst>
                                    </p:anim>
                                    <p:anim calcmode="lin" valueType="num">
                                      <p:cBhvr>
                                        <p:cTn id="18" dur="500" fill="hold"/>
                                        <p:tgtEl>
                                          <p:spTgt spid="15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2" presetID="2" grpId="1" fill="hold">
                                  <p:stCondLst>
                                    <p:cond delay="0"/>
                                  </p:stCondLst>
                                  <p:iterate type="el" backwards="0">
                                    <p:tmAbs val="0"/>
                                  </p:iterate>
                                  <p:childTnLst>
                                    <p:set>
                                      <p:cBhvr>
                                        <p:cTn id="22" fill="hold"/>
                                        <p:tgtEl>
                                          <p:spTgt spid="156">
                                            <p:txEl>
                                              <p:pRg st="2" end="2"/>
                                            </p:txEl>
                                          </p:spTgt>
                                        </p:tgtEl>
                                        <p:attrNameLst>
                                          <p:attrName>style.visibility</p:attrName>
                                        </p:attrNameLst>
                                      </p:cBhvr>
                                      <p:to>
                                        <p:strVal val="visible"/>
                                      </p:to>
                                    </p:set>
                                    <p:anim calcmode="lin" valueType="num">
                                      <p:cBhvr>
                                        <p:cTn id="23" dur="500" fill="hold"/>
                                        <p:tgtEl>
                                          <p:spTgt spid="156">
                                            <p:txEl>
                                              <p:pRg st="2" end="2"/>
                                            </p:txEl>
                                          </p:spTgt>
                                        </p:tgtEl>
                                        <p:attrNameLst>
                                          <p:attrName>ppt_x</p:attrName>
                                        </p:attrNameLst>
                                      </p:cBhvr>
                                      <p:tavLst>
                                        <p:tav tm="0">
                                          <p:val>
                                            <p:strVal val="1+#ppt_w/2"/>
                                          </p:val>
                                        </p:tav>
                                        <p:tav tm="100000">
                                          <p:val>
                                            <p:strVal val="#ppt_x"/>
                                          </p:val>
                                        </p:tav>
                                      </p:tavLst>
                                    </p:anim>
                                    <p:anim calcmode="lin" valueType="num">
                                      <p:cBhvr>
                                        <p:cTn id="24" dur="500" fill="hold"/>
                                        <p:tgtEl>
                                          <p:spTgt spid="15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2" presetID="2" grpId="1" fill="hold">
                                  <p:stCondLst>
                                    <p:cond delay="0"/>
                                  </p:stCondLst>
                                  <p:iterate type="el" backwards="0">
                                    <p:tmAbs val="0"/>
                                  </p:iterate>
                                  <p:childTnLst>
                                    <p:set>
                                      <p:cBhvr>
                                        <p:cTn id="28" fill="hold"/>
                                        <p:tgtEl>
                                          <p:spTgt spid="156">
                                            <p:txEl>
                                              <p:pRg st="3" end="3"/>
                                            </p:txEl>
                                          </p:spTgt>
                                        </p:tgtEl>
                                        <p:attrNameLst>
                                          <p:attrName>style.visibility</p:attrName>
                                        </p:attrNameLst>
                                      </p:cBhvr>
                                      <p:to>
                                        <p:strVal val="visible"/>
                                      </p:to>
                                    </p:set>
                                    <p:anim calcmode="lin" valueType="num">
                                      <p:cBhvr>
                                        <p:cTn id="29" dur="500" fill="hold"/>
                                        <p:tgtEl>
                                          <p:spTgt spid="156">
                                            <p:txEl>
                                              <p:pRg st="3" end="3"/>
                                            </p:txEl>
                                          </p:spTgt>
                                        </p:tgtEl>
                                        <p:attrNameLst>
                                          <p:attrName>ppt_x</p:attrName>
                                        </p:attrNameLst>
                                      </p:cBhvr>
                                      <p:tavLst>
                                        <p:tav tm="0">
                                          <p:val>
                                            <p:strVal val="1+#ppt_w/2"/>
                                          </p:val>
                                        </p:tav>
                                        <p:tav tm="100000">
                                          <p:val>
                                            <p:strVal val="#ppt_x"/>
                                          </p:val>
                                        </p:tav>
                                      </p:tavLst>
                                    </p:anim>
                                    <p:anim calcmode="lin" valueType="num">
                                      <p:cBhvr>
                                        <p:cTn id="30" dur="500" fill="hold"/>
                                        <p:tgtEl>
                                          <p:spTgt spid="15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2" presetID="2" grpId="1" fill="hold">
                                  <p:stCondLst>
                                    <p:cond delay="0"/>
                                  </p:stCondLst>
                                  <p:iterate type="el" backwards="0">
                                    <p:tmAbs val="0"/>
                                  </p:iterate>
                                  <p:childTnLst>
                                    <p:set>
                                      <p:cBhvr>
                                        <p:cTn id="34" fill="hold"/>
                                        <p:tgtEl>
                                          <p:spTgt spid="156">
                                            <p:txEl>
                                              <p:pRg st="4" end="4"/>
                                            </p:txEl>
                                          </p:spTgt>
                                        </p:tgtEl>
                                        <p:attrNameLst>
                                          <p:attrName>style.visibility</p:attrName>
                                        </p:attrNameLst>
                                      </p:cBhvr>
                                      <p:to>
                                        <p:strVal val="visible"/>
                                      </p:to>
                                    </p:set>
                                    <p:anim calcmode="lin" valueType="num">
                                      <p:cBhvr>
                                        <p:cTn id="35" dur="500" fill="hold"/>
                                        <p:tgtEl>
                                          <p:spTgt spid="156">
                                            <p:txEl>
                                              <p:pRg st="4" end="4"/>
                                            </p:txEl>
                                          </p:spTgt>
                                        </p:tgtEl>
                                        <p:attrNameLst>
                                          <p:attrName>ppt_x</p:attrName>
                                        </p:attrNameLst>
                                      </p:cBhvr>
                                      <p:tavLst>
                                        <p:tav tm="0">
                                          <p:val>
                                            <p:strVal val="1+#ppt_w/2"/>
                                          </p:val>
                                        </p:tav>
                                        <p:tav tm="100000">
                                          <p:val>
                                            <p:strVal val="#ppt_x"/>
                                          </p:val>
                                        </p:tav>
                                      </p:tavLst>
                                    </p:anim>
                                    <p:anim calcmode="lin" valueType="num">
                                      <p:cBhvr>
                                        <p:cTn id="36" dur="500" fill="hold"/>
                                        <p:tgtEl>
                                          <p:spTgt spid="15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2" presetID="2" grpId="1" fill="hold">
                                  <p:stCondLst>
                                    <p:cond delay="0"/>
                                  </p:stCondLst>
                                  <p:iterate type="el" backwards="0">
                                    <p:tmAbs val="0"/>
                                  </p:iterate>
                                  <p:childTnLst>
                                    <p:set>
                                      <p:cBhvr>
                                        <p:cTn id="40" fill="hold"/>
                                        <p:tgtEl>
                                          <p:spTgt spid="156">
                                            <p:txEl>
                                              <p:pRg st="5" end="5"/>
                                            </p:txEl>
                                          </p:spTgt>
                                        </p:tgtEl>
                                        <p:attrNameLst>
                                          <p:attrName>style.visibility</p:attrName>
                                        </p:attrNameLst>
                                      </p:cBhvr>
                                      <p:to>
                                        <p:strVal val="visible"/>
                                      </p:to>
                                    </p:set>
                                    <p:anim calcmode="lin" valueType="num">
                                      <p:cBhvr>
                                        <p:cTn id="41" dur="500" fill="hold"/>
                                        <p:tgtEl>
                                          <p:spTgt spid="156">
                                            <p:txEl>
                                              <p:pRg st="5" end="5"/>
                                            </p:txEl>
                                          </p:spTgt>
                                        </p:tgtEl>
                                        <p:attrNameLst>
                                          <p:attrName>ppt_x</p:attrName>
                                        </p:attrNameLst>
                                      </p:cBhvr>
                                      <p:tavLst>
                                        <p:tav tm="0">
                                          <p:val>
                                            <p:strVal val="1+#ppt_w/2"/>
                                          </p:val>
                                        </p:tav>
                                        <p:tav tm="100000">
                                          <p:val>
                                            <p:strVal val="#ppt_x"/>
                                          </p:val>
                                        </p:tav>
                                      </p:tavLst>
                                    </p:anim>
                                    <p:anim calcmode="lin" valueType="num">
                                      <p:cBhvr>
                                        <p:cTn id="42" dur="500" fill="hold"/>
                                        <p:tgtEl>
                                          <p:spTgt spid="15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nodeType="clickEffect" presetClass="entr" presetSubtype="2" presetID="2" grpId="1" fill="hold">
                                  <p:stCondLst>
                                    <p:cond delay="0"/>
                                  </p:stCondLst>
                                  <p:iterate type="el" backwards="0">
                                    <p:tmAbs val="0"/>
                                  </p:iterate>
                                  <p:childTnLst>
                                    <p:set>
                                      <p:cBhvr>
                                        <p:cTn id="46" fill="hold"/>
                                        <p:tgtEl>
                                          <p:spTgt spid="156">
                                            <p:txEl>
                                              <p:pRg st="6" end="6"/>
                                            </p:txEl>
                                          </p:spTgt>
                                        </p:tgtEl>
                                        <p:attrNameLst>
                                          <p:attrName>style.visibility</p:attrName>
                                        </p:attrNameLst>
                                      </p:cBhvr>
                                      <p:to>
                                        <p:strVal val="visible"/>
                                      </p:to>
                                    </p:set>
                                    <p:anim calcmode="lin" valueType="num">
                                      <p:cBhvr>
                                        <p:cTn id="47" dur="500" fill="hold"/>
                                        <p:tgtEl>
                                          <p:spTgt spid="156">
                                            <p:txEl>
                                              <p:pRg st="6" end="6"/>
                                            </p:txEl>
                                          </p:spTgt>
                                        </p:tgtEl>
                                        <p:attrNameLst>
                                          <p:attrName>ppt_x</p:attrName>
                                        </p:attrNameLst>
                                      </p:cBhvr>
                                      <p:tavLst>
                                        <p:tav tm="0">
                                          <p:val>
                                            <p:strVal val="1+#ppt_w/2"/>
                                          </p:val>
                                        </p:tav>
                                        <p:tav tm="100000">
                                          <p:val>
                                            <p:strVal val="#ppt_x"/>
                                          </p:val>
                                        </p:tav>
                                      </p:tavLst>
                                    </p:anim>
                                    <p:anim calcmode="lin" valueType="num">
                                      <p:cBhvr>
                                        <p:cTn id="48" dur="500" fill="hold"/>
                                        <p:tgtEl>
                                          <p:spTgt spid="15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nodeType="clickEffect" presetClass="entr" presetSubtype="2" presetID="2" grpId="1" fill="hold">
                                  <p:stCondLst>
                                    <p:cond delay="0"/>
                                  </p:stCondLst>
                                  <p:iterate type="el" backwards="0">
                                    <p:tmAbs val="0"/>
                                  </p:iterate>
                                  <p:childTnLst>
                                    <p:set>
                                      <p:cBhvr>
                                        <p:cTn id="52" fill="hold"/>
                                        <p:tgtEl>
                                          <p:spTgt spid="156">
                                            <p:txEl>
                                              <p:pRg st="7" end="7"/>
                                            </p:txEl>
                                          </p:spTgt>
                                        </p:tgtEl>
                                        <p:attrNameLst>
                                          <p:attrName>style.visibility</p:attrName>
                                        </p:attrNameLst>
                                      </p:cBhvr>
                                      <p:to>
                                        <p:strVal val="visible"/>
                                      </p:to>
                                    </p:set>
                                    <p:anim calcmode="lin" valueType="num">
                                      <p:cBhvr>
                                        <p:cTn id="53" dur="500" fill="hold"/>
                                        <p:tgtEl>
                                          <p:spTgt spid="156">
                                            <p:txEl>
                                              <p:pRg st="7" end="7"/>
                                            </p:txEl>
                                          </p:spTgt>
                                        </p:tgtEl>
                                        <p:attrNameLst>
                                          <p:attrName>ppt_x</p:attrName>
                                        </p:attrNameLst>
                                      </p:cBhvr>
                                      <p:tavLst>
                                        <p:tav tm="0">
                                          <p:val>
                                            <p:strVal val="1+#ppt_w/2"/>
                                          </p:val>
                                        </p:tav>
                                        <p:tav tm="100000">
                                          <p:val>
                                            <p:strVal val="#ppt_x"/>
                                          </p:val>
                                        </p:tav>
                                      </p:tavLst>
                                    </p:anim>
                                    <p:anim calcmode="lin" valueType="num">
                                      <p:cBhvr>
                                        <p:cTn id="54" dur="500" fill="hold"/>
                                        <p:tgtEl>
                                          <p:spTgt spid="156">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nodeType="clickEffect" presetClass="entr" presetSubtype="2" presetID="2" grpId="1" fill="hold">
                                  <p:stCondLst>
                                    <p:cond delay="0"/>
                                  </p:stCondLst>
                                  <p:iterate type="el" backwards="0">
                                    <p:tmAbs val="0"/>
                                  </p:iterate>
                                  <p:childTnLst>
                                    <p:set>
                                      <p:cBhvr>
                                        <p:cTn id="58" fill="hold"/>
                                        <p:tgtEl>
                                          <p:spTgt spid="156">
                                            <p:txEl>
                                              <p:pRg st="8" end="8"/>
                                            </p:txEl>
                                          </p:spTgt>
                                        </p:tgtEl>
                                        <p:attrNameLst>
                                          <p:attrName>style.visibility</p:attrName>
                                        </p:attrNameLst>
                                      </p:cBhvr>
                                      <p:to>
                                        <p:strVal val="visible"/>
                                      </p:to>
                                    </p:set>
                                    <p:anim calcmode="lin" valueType="num">
                                      <p:cBhvr>
                                        <p:cTn id="59" dur="500" fill="hold"/>
                                        <p:tgtEl>
                                          <p:spTgt spid="156">
                                            <p:txEl>
                                              <p:pRg st="8" end="8"/>
                                            </p:txEl>
                                          </p:spTgt>
                                        </p:tgtEl>
                                        <p:attrNameLst>
                                          <p:attrName>ppt_x</p:attrName>
                                        </p:attrNameLst>
                                      </p:cBhvr>
                                      <p:tavLst>
                                        <p:tav tm="0">
                                          <p:val>
                                            <p:strVal val="1+#ppt_w/2"/>
                                          </p:val>
                                        </p:tav>
                                        <p:tav tm="100000">
                                          <p:val>
                                            <p:strVal val="#ppt_x"/>
                                          </p:val>
                                        </p:tav>
                                      </p:tavLst>
                                    </p:anim>
                                    <p:anim calcmode="lin" valueType="num">
                                      <p:cBhvr>
                                        <p:cTn id="60" dur="500" fill="hold"/>
                                        <p:tgtEl>
                                          <p:spTgt spid="156">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nodeType="clickEffect" presetClass="entr" presetSubtype="2" presetID="2" grpId="1" fill="hold">
                                  <p:stCondLst>
                                    <p:cond delay="0"/>
                                  </p:stCondLst>
                                  <p:iterate type="el" backwards="0">
                                    <p:tmAbs val="0"/>
                                  </p:iterate>
                                  <p:childTnLst>
                                    <p:set>
                                      <p:cBhvr>
                                        <p:cTn id="64" fill="hold"/>
                                        <p:tgtEl>
                                          <p:spTgt spid="156">
                                            <p:txEl>
                                              <p:pRg st="9" end="9"/>
                                            </p:txEl>
                                          </p:spTgt>
                                        </p:tgtEl>
                                        <p:attrNameLst>
                                          <p:attrName>style.visibility</p:attrName>
                                        </p:attrNameLst>
                                      </p:cBhvr>
                                      <p:to>
                                        <p:strVal val="visible"/>
                                      </p:to>
                                    </p:set>
                                    <p:anim calcmode="lin" valueType="num">
                                      <p:cBhvr>
                                        <p:cTn id="65" dur="500" fill="hold"/>
                                        <p:tgtEl>
                                          <p:spTgt spid="156">
                                            <p:txEl>
                                              <p:pRg st="9" end="9"/>
                                            </p:txEl>
                                          </p:spTgt>
                                        </p:tgtEl>
                                        <p:attrNameLst>
                                          <p:attrName>ppt_x</p:attrName>
                                        </p:attrNameLst>
                                      </p:cBhvr>
                                      <p:tavLst>
                                        <p:tav tm="0">
                                          <p:val>
                                            <p:strVal val="1+#ppt_w/2"/>
                                          </p:val>
                                        </p:tav>
                                        <p:tav tm="100000">
                                          <p:val>
                                            <p:strVal val="#ppt_x"/>
                                          </p:val>
                                        </p:tav>
                                      </p:tavLst>
                                    </p:anim>
                                    <p:anim calcmode="lin" valueType="num">
                                      <p:cBhvr>
                                        <p:cTn id="66" dur="500" fill="hold"/>
                                        <p:tgtEl>
                                          <p:spTgt spid="156">
                                            <p:txEl>
                                              <p:pRg st="9" end="9"/>
                                            </p:txEl>
                                          </p:spTgt>
                                        </p:tgtEl>
                                        <p:attrNameLst>
                                          <p:attrName>ppt_y</p:attrName>
                                        </p:attrNameLst>
                                      </p:cBhvr>
                                      <p:tavLst>
                                        <p:tav tm="0">
                                          <p:val>
                                            <p:strVal val="#ppt_y"/>
                                          </p:val>
                                        </p:tav>
                                        <p:tav tm="100000">
                                          <p:val>
                                            <p:strVal val="#ppt_y"/>
                                          </p:val>
                                        </p:tav>
                                      </p:tavLst>
                                    </p:anim>
                                  </p:childTnLst>
                                </p:cTn>
                              </p:par>
                            </p:childTnLst>
                          </p:cTn>
                        </p:par>
                        <p:par>
                          <p:cTn id="67" fill="hold">
                            <p:stCondLst>
                              <p:cond delay="500"/>
                            </p:stCondLst>
                            <p:childTnLst>
                              <p:par>
                                <p:cTn id="68" nodeType="afterEffect" presetClass="entr" presetSubtype="2" presetID="2" grpId="1" fill="hold">
                                  <p:stCondLst>
                                    <p:cond delay="0"/>
                                  </p:stCondLst>
                                  <p:iterate type="el" backwards="0">
                                    <p:tmAbs val="0"/>
                                  </p:iterate>
                                  <p:childTnLst>
                                    <p:set>
                                      <p:cBhvr>
                                        <p:cTn id="69" fill="hold"/>
                                        <p:tgtEl>
                                          <p:spTgt spid="156">
                                            <p:txEl>
                                              <p:pRg st="10" end="10"/>
                                            </p:txEl>
                                          </p:spTgt>
                                        </p:tgtEl>
                                        <p:attrNameLst>
                                          <p:attrName>style.visibility</p:attrName>
                                        </p:attrNameLst>
                                      </p:cBhvr>
                                      <p:to>
                                        <p:strVal val="visible"/>
                                      </p:to>
                                    </p:set>
                                    <p:anim calcmode="lin" valueType="num">
                                      <p:cBhvr>
                                        <p:cTn id="70" dur="500" fill="hold"/>
                                        <p:tgtEl>
                                          <p:spTgt spid="156">
                                            <p:txEl>
                                              <p:pRg st="10" end="10"/>
                                            </p:txEl>
                                          </p:spTgt>
                                        </p:tgtEl>
                                        <p:attrNameLst>
                                          <p:attrName>ppt_x</p:attrName>
                                        </p:attrNameLst>
                                      </p:cBhvr>
                                      <p:tavLst>
                                        <p:tav tm="0">
                                          <p:val>
                                            <p:strVal val="1+#ppt_w/2"/>
                                          </p:val>
                                        </p:tav>
                                        <p:tav tm="100000">
                                          <p:val>
                                            <p:strVal val="#ppt_x"/>
                                          </p:val>
                                        </p:tav>
                                      </p:tavLst>
                                    </p:anim>
                                    <p:anim calcmode="lin" valueType="num">
                                      <p:cBhvr>
                                        <p:cTn id="71" dur="500" fill="hold"/>
                                        <p:tgtEl>
                                          <p:spTgt spid="156">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nodeType="clickEffect" presetClass="entr" presetSubtype="2" presetID="2" grpId="1" fill="hold">
                                  <p:stCondLst>
                                    <p:cond delay="0"/>
                                  </p:stCondLst>
                                  <p:iterate type="el" backwards="0">
                                    <p:tmAbs val="0"/>
                                  </p:iterate>
                                  <p:childTnLst>
                                    <p:set>
                                      <p:cBhvr>
                                        <p:cTn id="75" fill="hold"/>
                                        <p:tgtEl>
                                          <p:spTgt spid="156">
                                            <p:txEl>
                                              <p:pRg st="11" end="11"/>
                                            </p:txEl>
                                          </p:spTgt>
                                        </p:tgtEl>
                                        <p:attrNameLst>
                                          <p:attrName>style.visibility</p:attrName>
                                        </p:attrNameLst>
                                      </p:cBhvr>
                                      <p:to>
                                        <p:strVal val="visible"/>
                                      </p:to>
                                    </p:set>
                                    <p:anim calcmode="lin" valueType="num">
                                      <p:cBhvr>
                                        <p:cTn id="76" dur="500" fill="hold"/>
                                        <p:tgtEl>
                                          <p:spTgt spid="156">
                                            <p:txEl>
                                              <p:pRg st="11" end="11"/>
                                            </p:txEl>
                                          </p:spTgt>
                                        </p:tgtEl>
                                        <p:attrNameLst>
                                          <p:attrName>ppt_x</p:attrName>
                                        </p:attrNameLst>
                                      </p:cBhvr>
                                      <p:tavLst>
                                        <p:tav tm="0">
                                          <p:val>
                                            <p:strVal val="1+#ppt_w/2"/>
                                          </p:val>
                                        </p:tav>
                                        <p:tav tm="100000">
                                          <p:val>
                                            <p:strVal val="#ppt_x"/>
                                          </p:val>
                                        </p:tav>
                                      </p:tavLst>
                                    </p:anim>
                                    <p:anim calcmode="lin" valueType="num">
                                      <p:cBhvr>
                                        <p:cTn id="77" dur="500" fill="hold"/>
                                        <p:tgtEl>
                                          <p:spTgt spid="156">
                                            <p:txEl>
                                              <p:pRg st="11" end="11"/>
                                            </p:txEl>
                                          </p:spTgt>
                                        </p:tgtEl>
                                        <p:attrNameLst>
                                          <p:attrName>ppt_y</p:attrName>
                                        </p:attrNameLst>
                                      </p:cBhvr>
                                      <p:tavLst>
                                        <p:tav tm="0">
                                          <p:val>
                                            <p:strVal val="#ppt_y"/>
                                          </p:val>
                                        </p:tav>
                                        <p:tav tm="100000">
                                          <p:val>
                                            <p:strVal val="#ppt_y"/>
                                          </p:val>
                                        </p:tav>
                                      </p:tavLst>
                                    </p:anim>
                                  </p:childTnLst>
                                </p:cTn>
                              </p:par>
                            </p:childTnLst>
                          </p:cTn>
                        </p:par>
                        <p:par>
                          <p:cTn id="78" fill="hold">
                            <p:stCondLst>
                              <p:cond delay="500"/>
                            </p:stCondLst>
                            <p:childTnLst>
                              <p:par>
                                <p:cTn id="79" nodeType="afterEffect" presetClass="entr" presetSubtype="2" presetID="2" grpId="1" fill="hold">
                                  <p:stCondLst>
                                    <p:cond delay="0"/>
                                  </p:stCondLst>
                                  <p:iterate type="el" backwards="0">
                                    <p:tmAbs val="0"/>
                                  </p:iterate>
                                  <p:childTnLst>
                                    <p:set>
                                      <p:cBhvr>
                                        <p:cTn id="80" fill="hold"/>
                                        <p:tgtEl>
                                          <p:spTgt spid="156">
                                            <p:txEl>
                                              <p:pRg st="12" end="12"/>
                                            </p:txEl>
                                          </p:spTgt>
                                        </p:tgtEl>
                                        <p:attrNameLst>
                                          <p:attrName>style.visibility</p:attrName>
                                        </p:attrNameLst>
                                      </p:cBhvr>
                                      <p:to>
                                        <p:strVal val="visible"/>
                                      </p:to>
                                    </p:set>
                                    <p:anim calcmode="lin" valueType="num">
                                      <p:cBhvr>
                                        <p:cTn id="81" dur="500" fill="hold"/>
                                        <p:tgtEl>
                                          <p:spTgt spid="156">
                                            <p:txEl>
                                              <p:pRg st="12" end="12"/>
                                            </p:txEl>
                                          </p:spTgt>
                                        </p:tgtEl>
                                        <p:attrNameLst>
                                          <p:attrName>ppt_x</p:attrName>
                                        </p:attrNameLst>
                                      </p:cBhvr>
                                      <p:tavLst>
                                        <p:tav tm="0">
                                          <p:val>
                                            <p:strVal val="1+#ppt_w/2"/>
                                          </p:val>
                                        </p:tav>
                                        <p:tav tm="100000">
                                          <p:val>
                                            <p:strVal val="#ppt_x"/>
                                          </p:val>
                                        </p:tav>
                                      </p:tavLst>
                                    </p:anim>
                                    <p:anim calcmode="lin" valueType="num">
                                      <p:cBhvr>
                                        <p:cTn id="82" dur="500" fill="hold"/>
                                        <p:tgtEl>
                                          <p:spTgt spid="156">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nodeType="clickEffect" presetClass="entr" presetSubtype="2" presetID="2" grpId="1" fill="hold">
                                  <p:stCondLst>
                                    <p:cond delay="0"/>
                                  </p:stCondLst>
                                  <p:iterate type="el" backwards="0">
                                    <p:tmAbs val="0"/>
                                  </p:iterate>
                                  <p:childTnLst>
                                    <p:set>
                                      <p:cBhvr>
                                        <p:cTn id="86" fill="hold"/>
                                        <p:tgtEl>
                                          <p:spTgt spid="156">
                                            <p:txEl>
                                              <p:pRg st="13" end="13"/>
                                            </p:txEl>
                                          </p:spTgt>
                                        </p:tgtEl>
                                        <p:attrNameLst>
                                          <p:attrName>style.visibility</p:attrName>
                                        </p:attrNameLst>
                                      </p:cBhvr>
                                      <p:to>
                                        <p:strVal val="visible"/>
                                      </p:to>
                                    </p:set>
                                    <p:anim calcmode="lin" valueType="num">
                                      <p:cBhvr>
                                        <p:cTn id="87" dur="500" fill="hold"/>
                                        <p:tgtEl>
                                          <p:spTgt spid="156">
                                            <p:txEl>
                                              <p:pRg st="13" end="13"/>
                                            </p:txEl>
                                          </p:spTgt>
                                        </p:tgtEl>
                                        <p:attrNameLst>
                                          <p:attrName>ppt_x</p:attrName>
                                        </p:attrNameLst>
                                      </p:cBhvr>
                                      <p:tavLst>
                                        <p:tav tm="0">
                                          <p:val>
                                            <p:strVal val="1+#ppt_w/2"/>
                                          </p:val>
                                        </p:tav>
                                        <p:tav tm="100000">
                                          <p:val>
                                            <p:strVal val="#ppt_x"/>
                                          </p:val>
                                        </p:tav>
                                      </p:tavLst>
                                    </p:anim>
                                    <p:anim calcmode="lin" valueType="num">
                                      <p:cBhvr>
                                        <p:cTn id="88" dur="500" fill="hold"/>
                                        <p:tgtEl>
                                          <p:spTgt spid="156">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6"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0" name="Shape 160"/>
          <p:cNvSpPr/>
          <p:nvPr/>
        </p:nvSpPr>
        <p:spPr>
          <a:xfrm>
            <a:off x="3505200" y="6705600"/>
            <a:ext cx="3124200" cy="2135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a:solidFill>
                  <a:srgbClr val="262626"/>
                </a:solidFill>
                <a:latin typeface="Times"/>
                <a:ea typeface="Times"/>
                <a:cs typeface="Times"/>
                <a:sym typeface="Times"/>
              </a:defRPr>
            </a:lvl1pPr>
          </a:lstStyle>
          <a:p>
            <a:pPr lvl="0">
              <a:defRPr sz="1800">
                <a:solidFill>
                  <a:srgbClr val="000000"/>
                </a:solidFill>
              </a:defRPr>
            </a:pPr>
            <a:r>
              <a:rPr sz="900">
                <a:solidFill>
                  <a:srgbClr val="262626"/>
                </a:solidFill>
              </a:rPr>
              <a:t>Graduate Education &amp; Research Directions – 9.15.2010</a:t>
            </a:r>
          </a:p>
        </p:txBody>
      </p:sp>
      <p:sp>
        <p:nvSpPr>
          <p:cNvPr id="161" name="Shape 161"/>
          <p:cNvSpPr/>
          <p:nvPr>
            <p:ph type="title"/>
          </p:nvPr>
        </p:nvSpPr>
        <p:spPr>
          <a:xfrm>
            <a:off x="762000" y="304800"/>
            <a:ext cx="8077200" cy="762000"/>
          </a:xfrm>
          <a:prstGeom prst="rect">
            <a:avLst/>
          </a:prstGeom>
        </p:spPr>
        <p:txBody>
          <a:bodyPr lIns="0" tIns="0" rIns="0" bIns="0">
            <a:normAutofit fontScale="100000" lnSpcReduction="0"/>
          </a:bodyPr>
          <a:lstStyle>
            <a:lvl1pPr defTabSz="694944">
              <a:lnSpc>
                <a:spcPct val="70000"/>
              </a:lnSpc>
              <a:defRPr b="1" sz="2736">
                <a:solidFill>
                  <a:srgbClr val="FFFFFF"/>
                </a:solidFill>
              </a:defRPr>
            </a:lvl1pPr>
          </a:lstStyle>
          <a:p>
            <a:pPr lvl="0">
              <a:defRPr b="0" sz="1800">
                <a:solidFill>
                  <a:srgbClr val="000000"/>
                </a:solidFill>
              </a:defRPr>
            </a:pPr>
            <a:r>
              <a:rPr b="1" sz="2736">
                <a:solidFill>
                  <a:srgbClr val="FFFFFF"/>
                </a:solidFill>
              </a:rPr>
              <a:t>New “Engineering” Disciplines / Trends and Our Signature Areas</a:t>
            </a:r>
          </a:p>
        </p:txBody>
      </p:sp>
      <p:sp>
        <p:nvSpPr>
          <p:cNvPr id="162" name="Shape 162"/>
          <p:cNvSpPr/>
          <p:nvPr>
            <p:ph type="body" idx="1"/>
          </p:nvPr>
        </p:nvSpPr>
        <p:spPr>
          <a:xfrm>
            <a:off x="990600" y="1524000"/>
            <a:ext cx="7772400" cy="4114800"/>
          </a:xfrm>
          <a:prstGeom prst="rect">
            <a:avLst/>
          </a:prstGeom>
        </p:spPr>
        <p:txBody>
          <a:bodyPr lIns="0" tIns="0" rIns="0" bIns="0">
            <a:normAutofit fontScale="100000" lnSpcReduction="0"/>
          </a:bodyPr>
          <a:lstStyle/>
          <a:p>
            <a:pPr lvl="0" marL="257175" indent="-257175">
              <a:lnSpc>
                <a:spcPct val="80000"/>
              </a:lnSpc>
              <a:spcBef>
                <a:spcPts val="500"/>
              </a:spcBef>
              <a:buClr>
                <a:srgbClr val="FFFFFF"/>
              </a:buClr>
              <a:defRPr sz="1800"/>
            </a:pPr>
            <a:r>
              <a:rPr b="1" sz="2400">
                <a:solidFill>
                  <a:srgbClr val="FFCC00"/>
                </a:solidFill>
              </a:rPr>
              <a:t>“BIO”: Deliberate strategic response versus a natural evolutionary process (no definitive mandate ?)</a:t>
            </a:r>
            <a:endParaRPr b="1" sz="2400">
              <a:solidFill>
                <a:srgbClr val="FFCC00"/>
              </a:solidFill>
            </a:endParaRPr>
          </a:p>
          <a:p>
            <a:pPr lvl="0">
              <a:lnSpc>
                <a:spcPct val="80000"/>
              </a:lnSpc>
              <a:buClr>
                <a:srgbClr val="FFFFFF"/>
              </a:buClr>
              <a:defRPr sz="1800"/>
            </a:pPr>
            <a:endParaRPr b="1" sz="2400">
              <a:solidFill>
                <a:srgbClr val="FFCC00"/>
              </a:solidFill>
            </a:endParaRPr>
          </a:p>
          <a:p>
            <a:pPr lvl="0" marL="257175" indent="-257175">
              <a:lnSpc>
                <a:spcPct val="80000"/>
              </a:lnSpc>
              <a:spcBef>
                <a:spcPts val="500"/>
              </a:spcBef>
              <a:buClr>
                <a:srgbClr val="FFFFFF"/>
              </a:buClr>
              <a:defRPr sz="1800"/>
            </a:pPr>
            <a:r>
              <a:rPr b="1" sz="2400">
                <a:solidFill>
                  <a:srgbClr val="FFCC00"/>
                </a:solidFill>
              </a:rPr>
              <a:t>Terascale: tera operations / compute power, terabyte storage, terabyte networking. Fascinating (for now) infrastructure. Applications: Communications, simulations / visualizations, real-time capabilities, etc.</a:t>
            </a:r>
            <a:endParaRPr b="1" sz="2400">
              <a:solidFill>
                <a:srgbClr val="FFCC00"/>
              </a:solidFill>
            </a:endParaRPr>
          </a:p>
          <a:p>
            <a:pPr lvl="0">
              <a:lnSpc>
                <a:spcPct val="80000"/>
              </a:lnSpc>
              <a:buClr>
                <a:srgbClr val="FFFFFF"/>
              </a:buClr>
              <a:defRPr sz="1800"/>
            </a:pPr>
            <a:endParaRPr b="1" sz="2400">
              <a:solidFill>
                <a:srgbClr val="FFCC00"/>
              </a:solidFill>
            </a:endParaRPr>
          </a:p>
          <a:p>
            <a:pPr lvl="0" marL="257175" indent="-257175">
              <a:lnSpc>
                <a:spcPct val="80000"/>
              </a:lnSpc>
              <a:spcBef>
                <a:spcPts val="500"/>
              </a:spcBef>
              <a:buClr>
                <a:srgbClr val="FFFFFF"/>
              </a:buClr>
              <a:defRPr sz="1800"/>
            </a:pPr>
            <a:r>
              <a:rPr b="1" sz="2400">
                <a:solidFill>
                  <a:srgbClr val="FFCC00"/>
                </a:solidFill>
              </a:rPr>
              <a:t>Nanoscale: nano technologies / nano photonics, new materials / machines / living cells interface, precise control and manipulation at that scale [femto scale !] Also, MEMS and  “smart dust” for agent detection, temperature, motion, vision sensing, etc., </a:t>
            </a:r>
          </a:p>
        </p:txBody>
      </p:sp>
      <p:sp>
        <p:nvSpPr>
          <p:cNvPr id="163" name="Shape 163"/>
          <p:cNvSpPr/>
          <p:nvPr/>
        </p:nvSpPr>
        <p:spPr>
          <a:xfrm>
            <a:off x="457200" y="6462712"/>
            <a:ext cx="2209800" cy="4902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1400">
                <a:solidFill>
                  <a:srgbClr val="262626"/>
                </a:solidFill>
                <a:latin typeface="Times"/>
                <a:ea typeface="Times"/>
                <a:cs typeface="Times"/>
                <a:sym typeface="Times"/>
              </a:rPr>
              <a:t>School of Engineering</a:t>
            </a:r>
            <a:endParaRPr sz="1400">
              <a:solidFill>
                <a:srgbClr val="3333CC"/>
              </a:solidFill>
              <a:latin typeface="Times"/>
              <a:ea typeface="Times"/>
              <a:cs typeface="Times"/>
              <a:sym typeface="Times"/>
            </a:endParaRPr>
          </a:p>
          <a:p>
            <a:pPr lvl="0">
              <a:defRPr sz="1800"/>
            </a:pPr>
            <a:r>
              <a:rPr sz="1400">
                <a:solidFill>
                  <a:srgbClr val="262626"/>
                </a:solidFill>
                <a:latin typeface="Times"/>
                <a:ea typeface="Times"/>
                <a:cs typeface="Times"/>
                <a:sym typeface="Times"/>
              </a:rPr>
              <a:t>University of Bridgeport</a:t>
            </a:r>
          </a:p>
        </p:txBody>
      </p:sp>
      <p:sp>
        <p:nvSpPr>
          <p:cNvPr id="164" name="Shape 164"/>
          <p:cNvSpPr/>
          <p:nvPr>
            <p:ph type="sldNum" sz="quarter" idx="2"/>
          </p:nvPr>
        </p:nvSpPr>
        <p:spPr>
          <a:xfrm>
            <a:off x="8839200" y="6686550"/>
            <a:ext cx="381000" cy="22574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algn="l">
              <a:defRPr sz="1000">
                <a:solidFill>
                  <a:srgbClr val="262626"/>
                </a:solidFill>
              </a:defRPr>
            </a:lvl1pPr>
          </a:lstStyle>
          <a:p>
            <a:pPr lvl="0">
              <a:defRPr sz="1800">
                <a:solidFill>
                  <a:srgbClr val="000000"/>
                </a:solidFill>
              </a:defRPr>
            </a:pPr>
            <a:fld id="{86CB4B4D-7CA3-9044-876B-883B54F8677D}" type="slidenum">
              <a:rPr sz="1000">
                <a:solidFill>
                  <a:srgbClr val="262626"/>
                </a:solidFill>
              </a:rPr>
            </a:fld>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162">
                                            <p:bg/>
                                          </p:spTgt>
                                        </p:tgtEl>
                                        <p:attrNameLst>
                                          <p:attrName>style.visibility</p:attrName>
                                        </p:attrNameLst>
                                      </p:cBhvr>
                                      <p:to>
                                        <p:strVal val="visible"/>
                                      </p:to>
                                    </p:set>
                                    <p:anim calcmode="lin" valueType="num">
                                      <p:cBhvr>
                                        <p:cTn id="7" dur="500" fill="hold"/>
                                        <p:tgtEl>
                                          <p:spTgt spid="162">
                                            <p:bg/>
                                          </p:spTgt>
                                        </p:tgtEl>
                                        <p:attrNameLst>
                                          <p:attrName>ppt_x</p:attrName>
                                        </p:attrNameLst>
                                      </p:cBhvr>
                                      <p:tavLst>
                                        <p:tav tm="0">
                                          <p:val>
                                            <p:strVal val="1+#ppt_w/2"/>
                                          </p:val>
                                        </p:tav>
                                        <p:tav tm="100000">
                                          <p:val>
                                            <p:strVal val="#ppt_x"/>
                                          </p:val>
                                        </p:tav>
                                      </p:tavLst>
                                    </p:anim>
                                    <p:anim calcmode="lin" valueType="num">
                                      <p:cBhvr>
                                        <p:cTn id="8" dur="500" fill="hold"/>
                                        <p:tgtEl>
                                          <p:spTgt spid="162">
                                            <p:bg/>
                                          </p:spTgt>
                                        </p:tgtEl>
                                        <p:attrNameLst>
                                          <p:attrName>ppt_y</p:attrName>
                                        </p:attrNameLst>
                                      </p:cBhvr>
                                      <p:tavLst>
                                        <p:tav tm="0">
                                          <p:val>
                                            <p:strVal val="#ppt_y"/>
                                          </p:val>
                                        </p:tav>
                                        <p:tav tm="100000">
                                          <p:val>
                                            <p:strVal val="#ppt_y"/>
                                          </p:val>
                                        </p:tav>
                                      </p:tavLst>
                                    </p:anim>
                                  </p:childTnLst>
                                </p:cTn>
                              </p:par>
                              <p:par>
                                <p:cTn id="9" presetClass="entr" presetSubtype="2" presetID="2" grpId="1" fill="hold">
                                  <p:stCondLst>
                                    <p:cond delay="0"/>
                                  </p:stCondLst>
                                  <p:iterate type="el" backwards="0">
                                    <p:tmAbs val="0"/>
                                  </p:iterate>
                                  <p:childTnLst>
                                    <p:set>
                                      <p:cBhvr>
                                        <p:cTn id="10" fill="hold"/>
                                        <p:tgtEl>
                                          <p:spTgt spid="162">
                                            <p:txEl>
                                              <p:pRg st="0" end="0"/>
                                            </p:txEl>
                                          </p:spTgt>
                                        </p:tgtEl>
                                        <p:attrNameLst>
                                          <p:attrName>style.visibility</p:attrName>
                                        </p:attrNameLst>
                                      </p:cBhvr>
                                      <p:to>
                                        <p:strVal val="visible"/>
                                      </p:to>
                                    </p:set>
                                    <p:anim calcmode="lin" valueType="num">
                                      <p:cBhvr>
                                        <p:cTn id="11" dur="500" fill="hold"/>
                                        <p:tgtEl>
                                          <p:spTgt spid="162">
                                            <p:txEl>
                                              <p:pRg st="0" end="0"/>
                                            </p:txEl>
                                          </p:spTgt>
                                        </p:tgtEl>
                                        <p:attrNameLst>
                                          <p:attrName>ppt_x</p:attrName>
                                        </p:attrNameLst>
                                      </p:cBhvr>
                                      <p:tavLst>
                                        <p:tav tm="0">
                                          <p:val>
                                            <p:strVal val="1+#ppt_w/2"/>
                                          </p:val>
                                        </p:tav>
                                        <p:tav tm="100000">
                                          <p:val>
                                            <p:strVal val="#ppt_x"/>
                                          </p:val>
                                        </p:tav>
                                      </p:tavLst>
                                    </p:anim>
                                    <p:anim calcmode="lin" valueType="num">
                                      <p:cBhvr>
                                        <p:cTn id="12" dur="500" fill="hold"/>
                                        <p:tgtEl>
                                          <p:spTgt spid="162">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nodeType="afterEffect" presetClass="entr" presetSubtype="2" presetID="2" grpId="1" fill="hold">
                                  <p:stCondLst>
                                    <p:cond delay="0"/>
                                  </p:stCondLst>
                                  <p:iterate type="el" backwards="0">
                                    <p:tmAbs val="0"/>
                                  </p:iterate>
                                  <p:childTnLst>
                                    <p:set>
                                      <p:cBhvr>
                                        <p:cTn id="15" fill="hold"/>
                                        <p:tgtEl>
                                          <p:spTgt spid="162">
                                            <p:txEl>
                                              <p:pRg st="1" end="1"/>
                                            </p:txEl>
                                          </p:spTgt>
                                        </p:tgtEl>
                                        <p:attrNameLst>
                                          <p:attrName>style.visibility</p:attrName>
                                        </p:attrNameLst>
                                      </p:cBhvr>
                                      <p:to>
                                        <p:strVal val="visible"/>
                                      </p:to>
                                    </p:set>
                                    <p:anim calcmode="lin" valueType="num">
                                      <p:cBhvr>
                                        <p:cTn id="16" dur="500" fill="hold"/>
                                        <p:tgtEl>
                                          <p:spTgt spid="162">
                                            <p:txEl>
                                              <p:pRg st="1" end="1"/>
                                            </p:txEl>
                                          </p:spTgt>
                                        </p:tgtEl>
                                        <p:attrNameLst>
                                          <p:attrName>ppt_x</p:attrName>
                                        </p:attrNameLst>
                                      </p:cBhvr>
                                      <p:tavLst>
                                        <p:tav tm="0">
                                          <p:val>
                                            <p:strVal val="1+#ppt_w/2"/>
                                          </p:val>
                                        </p:tav>
                                        <p:tav tm="100000">
                                          <p:val>
                                            <p:strVal val="#ppt_x"/>
                                          </p:val>
                                        </p:tav>
                                      </p:tavLst>
                                    </p:anim>
                                    <p:anim calcmode="lin" valueType="num">
                                      <p:cBhvr>
                                        <p:cTn id="17" dur="500" fill="hold"/>
                                        <p:tgtEl>
                                          <p:spTgt spid="16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2" presetID="2" grpId="1" fill="hold">
                                  <p:stCondLst>
                                    <p:cond delay="0"/>
                                  </p:stCondLst>
                                  <p:iterate type="el" backwards="0">
                                    <p:tmAbs val="0"/>
                                  </p:iterate>
                                  <p:childTnLst>
                                    <p:set>
                                      <p:cBhvr>
                                        <p:cTn id="21" fill="hold"/>
                                        <p:tgtEl>
                                          <p:spTgt spid="162">
                                            <p:txEl>
                                              <p:pRg st="2" end="2"/>
                                            </p:txEl>
                                          </p:spTgt>
                                        </p:tgtEl>
                                        <p:attrNameLst>
                                          <p:attrName>style.visibility</p:attrName>
                                        </p:attrNameLst>
                                      </p:cBhvr>
                                      <p:to>
                                        <p:strVal val="visible"/>
                                      </p:to>
                                    </p:set>
                                    <p:anim calcmode="lin" valueType="num">
                                      <p:cBhvr>
                                        <p:cTn id="22" dur="500" fill="hold"/>
                                        <p:tgtEl>
                                          <p:spTgt spid="162">
                                            <p:txEl>
                                              <p:pRg st="2" end="2"/>
                                            </p:txEl>
                                          </p:spTgt>
                                        </p:tgtEl>
                                        <p:attrNameLst>
                                          <p:attrName>ppt_x</p:attrName>
                                        </p:attrNameLst>
                                      </p:cBhvr>
                                      <p:tavLst>
                                        <p:tav tm="0">
                                          <p:val>
                                            <p:strVal val="1+#ppt_w/2"/>
                                          </p:val>
                                        </p:tav>
                                        <p:tav tm="100000">
                                          <p:val>
                                            <p:strVal val="#ppt_x"/>
                                          </p:val>
                                        </p:tav>
                                      </p:tavLst>
                                    </p:anim>
                                    <p:anim calcmode="lin" valueType="num">
                                      <p:cBhvr>
                                        <p:cTn id="23" dur="500" fill="hold"/>
                                        <p:tgtEl>
                                          <p:spTgt spid="162">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nodeType="afterEffect" presetClass="entr" presetSubtype="2" presetID="2" grpId="1" fill="hold">
                                  <p:stCondLst>
                                    <p:cond delay="0"/>
                                  </p:stCondLst>
                                  <p:iterate type="el" backwards="0">
                                    <p:tmAbs val="0"/>
                                  </p:iterate>
                                  <p:childTnLst>
                                    <p:set>
                                      <p:cBhvr>
                                        <p:cTn id="26" fill="hold"/>
                                        <p:tgtEl>
                                          <p:spTgt spid="162">
                                            <p:txEl>
                                              <p:pRg st="3" end="3"/>
                                            </p:txEl>
                                          </p:spTgt>
                                        </p:tgtEl>
                                        <p:attrNameLst>
                                          <p:attrName>style.visibility</p:attrName>
                                        </p:attrNameLst>
                                      </p:cBhvr>
                                      <p:to>
                                        <p:strVal val="visible"/>
                                      </p:to>
                                    </p:set>
                                    <p:anim calcmode="lin" valueType="num">
                                      <p:cBhvr>
                                        <p:cTn id="27" dur="500" fill="hold"/>
                                        <p:tgtEl>
                                          <p:spTgt spid="162">
                                            <p:txEl>
                                              <p:pRg st="3" end="3"/>
                                            </p:txEl>
                                          </p:spTgt>
                                        </p:tgtEl>
                                        <p:attrNameLst>
                                          <p:attrName>ppt_x</p:attrName>
                                        </p:attrNameLst>
                                      </p:cBhvr>
                                      <p:tavLst>
                                        <p:tav tm="0">
                                          <p:val>
                                            <p:strVal val="1+#ppt_w/2"/>
                                          </p:val>
                                        </p:tav>
                                        <p:tav tm="100000">
                                          <p:val>
                                            <p:strVal val="#ppt_x"/>
                                          </p:val>
                                        </p:tav>
                                      </p:tavLst>
                                    </p:anim>
                                    <p:anim calcmode="lin" valueType="num">
                                      <p:cBhvr>
                                        <p:cTn id="28" dur="500" fill="hold"/>
                                        <p:tgtEl>
                                          <p:spTgt spid="16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2" presetID="2" grpId="1" fill="hold">
                                  <p:stCondLst>
                                    <p:cond delay="0"/>
                                  </p:stCondLst>
                                  <p:iterate type="el" backwards="0">
                                    <p:tmAbs val="0"/>
                                  </p:iterate>
                                  <p:childTnLst>
                                    <p:set>
                                      <p:cBhvr>
                                        <p:cTn id="32" fill="hold"/>
                                        <p:tgtEl>
                                          <p:spTgt spid="162">
                                            <p:txEl>
                                              <p:pRg st="4" end="4"/>
                                            </p:txEl>
                                          </p:spTgt>
                                        </p:tgtEl>
                                        <p:attrNameLst>
                                          <p:attrName>style.visibility</p:attrName>
                                        </p:attrNameLst>
                                      </p:cBhvr>
                                      <p:to>
                                        <p:strVal val="visible"/>
                                      </p:to>
                                    </p:set>
                                    <p:anim calcmode="lin" valueType="num">
                                      <p:cBhvr>
                                        <p:cTn id="33" dur="500" fill="hold"/>
                                        <p:tgtEl>
                                          <p:spTgt spid="162">
                                            <p:txEl>
                                              <p:pRg st="4" end="4"/>
                                            </p:txEl>
                                          </p:spTgt>
                                        </p:tgtEl>
                                        <p:attrNameLst>
                                          <p:attrName>ppt_x</p:attrName>
                                        </p:attrNameLst>
                                      </p:cBhvr>
                                      <p:tavLst>
                                        <p:tav tm="0">
                                          <p:val>
                                            <p:strVal val="1+#ppt_w/2"/>
                                          </p:val>
                                        </p:tav>
                                        <p:tav tm="100000">
                                          <p:val>
                                            <p:strVal val="#ppt_x"/>
                                          </p:val>
                                        </p:tav>
                                      </p:tavLst>
                                    </p:anim>
                                    <p:anim calcmode="lin" valueType="num">
                                      <p:cBhvr>
                                        <p:cTn id="34" dur="500" fill="hold"/>
                                        <p:tgtEl>
                                          <p:spTgt spid="16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2"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6" name="Shape 166"/>
          <p:cNvSpPr/>
          <p:nvPr/>
        </p:nvSpPr>
        <p:spPr>
          <a:xfrm>
            <a:off x="3505200" y="6705600"/>
            <a:ext cx="3124200" cy="2135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a:solidFill>
                  <a:srgbClr val="262626"/>
                </a:solidFill>
                <a:latin typeface="Times"/>
                <a:ea typeface="Times"/>
                <a:cs typeface="Times"/>
                <a:sym typeface="Times"/>
              </a:defRPr>
            </a:lvl1pPr>
          </a:lstStyle>
          <a:p>
            <a:pPr lvl="0">
              <a:defRPr sz="1800">
                <a:solidFill>
                  <a:srgbClr val="000000"/>
                </a:solidFill>
              </a:defRPr>
            </a:pPr>
            <a:r>
              <a:rPr sz="900">
                <a:solidFill>
                  <a:srgbClr val="262626"/>
                </a:solidFill>
              </a:rPr>
              <a:t>Graduate Education &amp; Research Directions – 9.15.2010</a:t>
            </a:r>
          </a:p>
        </p:txBody>
      </p:sp>
      <p:sp>
        <p:nvSpPr>
          <p:cNvPr id="167" name="Shape 167"/>
          <p:cNvSpPr/>
          <p:nvPr>
            <p:ph type="title"/>
          </p:nvPr>
        </p:nvSpPr>
        <p:spPr>
          <a:xfrm>
            <a:off x="685800" y="228600"/>
            <a:ext cx="8077200" cy="762000"/>
          </a:xfrm>
          <a:prstGeom prst="rect">
            <a:avLst/>
          </a:prstGeom>
        </p:spPr>
        <p:txBody>
          <a:bodyPr lIns="0" tIns="0" rIns="0" bIns="0">
            <a:normAutofit fontScale="100000" lnSpcReduction="0"/>
          </a:bodyPr>
          <a:lstStyle/>
          <a:p>
            <a:pPr lvl="0" defTabSz="694944">
              <a:lnSpc>
                <a:spcPct val="70000"/>
              </a:lnSpc>
              <a:defRPr sz="1800">
                <a:solidFill>
                  <a:srgbClr val="000000"/>
                </a:solidFill>
              </a:defRPr>
            </a:pPr>
            <a:r>
              <a:rPr b="1" sz="2736">
                <a:solidFill>
                  <a:srgbClr val="FFFFFF"/>
                </a:solidFill>
              </a:rPr>
              <a:t>New Disciplines, Trends and </a:t>
            </a:r>
            <a:br>
              <a:rPr b="1" sz="2736">
                <a:solidFill>
                  <a:srgbClr val="FFFFFF"/>
                </a:solidFill>
              </a:rPr>
            </a:br>
            <a:r>
              <a:rPr b="1" sz="2736">
                <a:solidFill>
                  <a:srgbClr val="FFFFFF"/>
                </a:solidFill>
              </a:rPr>
              <a:t>Challenge Areas (Cont’d)</a:t>
            </a:r>
          </a:p>
        </p:txBody>
      </p:sp>
      <p:sp>
        <p:nvSpPr>
          <p:cNvPr id="168" name="Shape 168"/>
          <p:cNvSpPr/>
          <p:nvPr>
            <p:ph type="body" idx="1"/>
          </p:nvPr>
        </p:nvSpPr>
        <p:spPr>
          <a:xfrm>
            <a:off x="685800" y="1066800"/>
            <a:ext cx="7772400" cy="4114800"/>
          </a:xfrm>
          <a:prstGeom prst="rect">
            <a:avLst/>
          </a:prstGeom>
        </p:spPr>
        <p:txBody>
          <a:bodyPr lIns="0" tIns="0" rIns="0" bIns="0">
            <a:normAutofit fontScale="100000" lnSpcReduction="0"/>
          </a:bodyPr>
          <a:lstStyle/>
          <a:p>
            <a:pPr lvl="0" marL="209811" indent="-209811" defTabSz="813816">
              <a:lnSpc>
                <a:spcPct val="80000"/>
              </a:lnSpc>
              <a:spcBef>
                <a:spcPts val="400"/>
              </a:spcBef>
              <a:buClr>
                <a:srgbClr val="FFFFFF"/>
              </a:buClr>
              <a:defRPr sz="1800"/>
            </a:pPr>
            <a:r>
              <a:rPr b="1" sz="1958">
                <a:solidFill>
                  <a:srgbClr val="FFCC00"/>
                </a:solidFill>
              </a:rPr>
              <a:t>Cognition: above areas + neurosciences, perception, sensing, machine vision, agent-based systems, linguistics, psychologists, mathematics, robotics, automation, and many others interact.</a:t>
            </a:r>
            <a:br>
              <a:rPr b="1" sz="1958">
                <a:solidFill>
                  <a:srgbClr val="FFCC00"/>
                </a:solidFill>
              </a:rPr>
            </a:br>
            <a:endParaRPr b="1" sz="1958">
              <a:solidFill>
                <a:srgbClr val="FFCC00"/>
              </a:solidFill>
            </a:endParaRPr>
          </a:p>
          <a:p>
            <a:pPr lvl="0" marL="209811" indent="-209811" defTabSz="813816">
              <a:lnSpc>
                <a:spcPct val="80000"/>
              </a:lnSpc>
              <a:spcBef>
                <a:spcPts val="400"/>
              </a:spcBef>
              <a:buClr>
                <a:srgbClr val="FFFFFF"/>
              </a:buClr>
              <a:defRPr sz="1800"/>
            </a:pPr>
            <a:r>
              <a:rPr b="1" sz="1958">
                <a:solidFill>
                  <a:srgbClr val="FFCC00"/>
                </a:solidFill>
              </a:rPr>
              <a:t>Complexity, integration (traffic, weather, intelligent infrastructure and control systems, aerospace, aviation, large systems).</a:t>
            </a:r>
            <a:br>
              <a:rPr b="1" sz="1958">
                <a:solidFill>
                  <a:srgbClr val="FFCC00"/>
                </a:solidFill>
              </a:rPr>
            </a:br>
            <a:endParaRPr b="1" sz="1958">
              <a:solidFill>
                <a:srgbClr val="FFCC00"/>
              </a:solidFill>
            </a:endParaRPr>
          </a:p>
          <a:p>
            <a:pPr lvl="0" marL="209811" indent="-209811" defTabSz="813816">
              <a:lnSpc>
                <a:spcPct val="80000"/>
              </a:lnSpc>
              <a:spcBef>
                <a:spcPts val="400"/>
              </a:spcBef>
              <a:buClr>
                <a:srgbClr val="FFFFFF"/>
              </a:buClr>
              <a:defRPr sz="1800"/>
            </a:pPr>
            <a:r>
              <a:rPr b="1" sz="1958">
                <a:solidFill>
                  <a:srgbClr val="FFCC00"/>
                </a:solidFill>
              </a:rPr>
              <a:t>Advanced Materials and Manufacturing.</a:t>
            </a:r>
            <a:br>
              <a:rPr b="1" sz="1958">
                <a:solidFill>
                  <a:srgbClr val="FFCC00"/>
                </a:solidFill>
              </a:rPr>
            </a:br>
            <a:endParaRPr b="1" sz="1958">
              <a:solidFill>
                <a:srgbClr val="FFCC00"/>
              </a:solidFill>
            </a:endParaRPr>
          </a:p>
          <a:p>
            <a:pPr lvl="0" marL="209811" indent="-209811" defTabSz="813816">
              <a:lnSpc>
                <a:spcPct val="80000"/>
              </a:lnSpc>
              <a:spcBef>
                <a:spcPts val="400"/>
              </a:spcBef>
              <a:buClr>
                <a:srgbClr val="FFFFFF"/>
              </a:buClr>
              <a:defRPr sz="1800"/>
            </a:pPr>
            <a:r>
              <a:rPr b="1" sz="1958">
                <a:solidFill>
                  <a:srgbClr val="FFCC00"/>
                </a:solidFill>
              </a:rPr>
              <a:t>Information, communications and perception technologies (not only for defense, but many other applications)</a:t>
            </a:r>
            <a:br>
              <a:rPr b="1" sz="1958">
                <a:solidFill>
                  <a:srgbClr val="FFCC00"/>
                </a:solidFill>
              </a:rPr>
            </a:br>
            <a:endParaRPr b="1" sz="1958">
              <a:solidFill>
                <a:srgbClr val="FFCC00"/>
              </a:solidFill>
            </a:endParaRPr>
          </a:p>
          <a:p>
            <a:pPr lvl="0" marL="209811" indent="-209811" defTabSz="813816">
              <a:lnSpc>
                <a:spcPct val="80000"/>
              </a:lnSpc>
              <a:spcBef>
                <a:spcPts val="400"/>
              </a:spcBef>
              <a:buClr>
                <a:srgbClr val="FFFFFF"/>
              </a:buClr>
              <a:defRPr sz="1800"/>
            </a:pPr>
            <a:r>
              <a:rPr b="1" sz="1958">
                <a:solidFill>
                  <a:srgbClr val="FFCC00"/>
                </a:solidFill>
              </a:rPr>
              <a:t>Renewable energy and power systems.</a:t>
            </a:r>
            <a:br>
              <a:rPr b="1" sz="1958">
                <a:solidFill>
                  <a:srgbClr val="FFCC00"/>
                </a:solidFill>
              </a:rPr>
            </a:br>
            <a:endParaRPr b="1" sz="1958">
              <a:solidFill>
                <a:srgbClr val="FFCC00"/>
              </a:solidFill>
            </a:endParaRPr>
          </a:p>
          <a:p>
            <a:pPr lvl="0" marL="209811" indent="-209811" defTabSz="813816">
              <a:lnSpc>
                <a:spcPct val="80000"/>
              </a:lnSpc>
              <a:spcBef>
                <a:spcPts val="400"/>
              </a:spcBef>
              <a:buClr>
                <a:srgbClr val="FFFFFF"/>
              </a:buClr>
              <a:defRPr sz="1800"/>
            </a:pPr>
            <a:r>
              <a:rPr b="1" i="1" sz="1958">
                <a:solidFill>
                  <a:srgbClr val="CCCCFF"/>
                </a:solidFill>
              </a:rPr>
              <a:t>We should not abandon all we know, but rather complement what we do with emerging paradigms</a:t>
            </a:r>
          </a:p>
        </p:txBody>
      </p:sp>
      <p:sp>
        <p:nvSpPr>
          <p:cNvPr id="169" name="Shape 169"/>
          <p:cNvSpPr/>
          <p:nvPr/>
        </p:nvSpPr>
        <p:spPr>
          <a:xfrm>
            <a:off x="457200" y="6462712"/>
            <a:ext cx="2209800" cy="4902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1400">
                <a:solidFill>
                  <a:srgbClr val="262626"/>
                </a:solidFill>
                <a:latin typeface="Times"/>
                <a:ea typeface="Times"/>
                <a:cs typeface="Times"/>
                <a:sym typeface="Times"/>
              </a:rPr>
              <a:t>School of Engineering</a:t>
            </a:r>
            <a:endParaRPr sz="1400">
              <a:solidFill>
                <a:srgbClr val="3333CC"/>
              </a:solidFill>
              <a:latin typeface="Times"/>
              <a:ea typeface="Times"/>
              <a:cs typeface="Times"/>
              <a:sym typeface="Times"/>
            </a:endParaRPr>
          </a:p>
          <a:p>
            <a:pPr lvl="0">
              <a:defRPr sz="1800"/>
            </a:pPr>
            <a:r>
              <a:rPr sz="1400">
                <a:solidFill>
                  <a:srgbClr val="262626"/>
                </a:solidFill>
                <a:latin typeface="Times"/>
                <a:ea typeface="Times"/>
                <a:cs typeface="Times"/>
                <a:sym typeface="Times"/>
              </a:rPr>
              <a:t>University of Bridgeport</a:t>
            </a:r>
          </a:p>
        </p:txBody>
      </p:sp>
      <p:sp>
        <p:nvSpPr>
          <p:cNvPr id="170" name="Shape 170"/>
          <p:cNvSpPr/>
          <p:nvPr>
            <p:ph type="sldNum" sz="quarter" idx="2"/>
          </p:nvPr>
        </p:nvSpPr>
        <p:spPr>
          <a:xfrm>
            <a:off x="8839200" y="6686550"/>
            <a:ext cx="381000" cy="22574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algn="l">
              <a:defRPr sz="1000">
                <a:solidFill>
                  <a:srgbClr val="262626"/>
                </a:solidFill>
              </a:defRPr>
            </a:lvl1pPr>
          </a:lstStyle>
          <a:p>
            <a:pPr lvl="0">
              <a:defRPr sz="1800">
                <a:solidFill>
                  <a:srgbClr val="000000"/>
                </a:solidFill>
              </a:defRPr>
            </a:pPr>
            <a:fld id="{86CB4B4D-7CA3-9044-876B-883B54F8677D}" type="slidenum">
              <a:rPr sz="1000">
                <a:solidFill>
                  <a:srgbClr val="262626"/>
                </a:solidFill>
              </a:rPr>
            </a:fld>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168">
                                            <p:bg/>
                                          </p:spTgt>
                                        </p:tgtEl>
                                        <p:attrNameLst>
                                          <p:attrName>style.visibility</p:attrName>
                                        </p:attrNameLst>
                                      </p:cBhvr>
                                      <p:to>
                                        <p:strVal val="visible"/>
                                      </p:to>
                                    </p:set>
                                    <p:anim calcmode="lin" valueType="num">
                                      <p:cBhvr>
                                        <p:cTn id="7" dur="500" fill="hold"/>
                                        <p:tgtEl>
                                          <p:spTgt spid="168">
                                            <p:bg/>
                                          </p:spTgt>
                                        </p:tgtEl>
                                        <p:attrNameLst>
                                          <p:attrName>ppt_x</p:attrName>
                                        </p:attrNameLst>
                                      </p:cBhvr>
                                      <p:tavLst>
                                        <p:tav tm="0">
                                          <p:val>
                                            <p:strVal val="1+#ppt_w/2"/>
                                          </p:val>
                                        </p:tav>
                                        <p:tav tm="100000">
                                          <p:val>
                                            <p:strVal val="#ppt_x"/>
                                          </p:val>
                                        </p:tav>
                                      </p:tavLst>
                                    </p:anim>
                                    <p:anim calcmode="lin" valueType="num">
                                      <p:cBhvr>
                                        <p:cTn id="8" dur="500" fill="hold"/>
                                        <p:tgtEl>
                                          <p:spTgt spid="168">
                                            <p:bg/>
                                          </p:spTgt>
                                        </p:tgtEl>
                                        <p:attrNameLst>
                                          <p:attrName>ppt_y</p:attrName>
                                        </p:attrNameLst>
                                      </p:cBhvr>
                                      <p:tavLst>
                                        <p:tav tm="0">
                                          <p:val>
                                            <p:strVal val="#ppt_y"/>
                                          </p:val>
                                        </p:tav>
                                        <p:tav tm="100000">
                                          <p:val>
                                            <p:strVal val="#ppt_y"/>
                                          </p:val>
                                        </p:tav>
                                      </p:tavLst>
                                    </p:anim>
                                  </p:childTnLst>
                                </p:cTn>
                              </p:par>
                              <p:par>
                                <p:cTn id="9" presetClass="entr" presetSubtype="2" presetID="2" grpId="1" fill="hold">
                                  <p:stCondLst>
                                    <p:cond delay="0"/>
                                  </p:stCondLst>
                                  <p:iterate type="el" backwards="0">
                                    <p:tmAbs val="0"/>
                                  </p:iterate>
                                  <p:childTnLst>
                                    <p:set>
                                      <p:cBhvr>
                                        <p:cTn id="10" fill="hold"/>
                                        <p:tgtEl>
                                          <p:spTgt spid="168">
                                            <p:txEl>
                                              <p:pRg st="0" end="0"/>
                                            </p:txEl>
                                          </p:spTgt>
                                        </p:tgtEl>
                                        <p:attrNameLst>
                                          <p:attrName>style.visibility</p:attrName>
                                        </p:attrNameLst>
                                      </p:cBhvr>
                                      <p:to>
                                        <p:strVal val="visible"/>
                                      </p:to>
                                    </p:set>
                                    <p:anim calcmode="lin" valueType="num">
                                      <p:cBhvr>
                                        <p:cTn id="11" dur="500" fill="hold"/>
                                        <p:tgtEl>
                                          <p:spTgt spid="168">
                                            <p:txEl>
                                              <p:pRg st="0" end="0"/>
                                            </p:txEl>
                                          </p:spTgt>
                                        </p:tgtEl>
                                        <p:attrNameLst>
                                          <p:attrName>ppt_x</p:attrName>
                                        </p:attrNameLst>
                                      </p:cBhvr>
                                      <p:tavLst>
                                        <p:tav tm="0">
                                          <p:val>
                                            <p:strVal val="1+#ppt_w/2"/>
                                          </p:val>
                                        </p:tav>
                                        <p:tav tm="100000">
                                          <p:val>
                                            <p:strVal val="#ppt_x"/>
                                          </p:val>
                                        </p:tav>
                                      </p:tavLst>
                                    </p:anim>
                                    <p:anim calcmode="lin" valueType="num">
                                      <p:cBhvr>
                                        <p:cTn id="12" dur="500" fill="hold"/>
                                        <p:tgtEl>
                                          <p:spTgt spid="16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2" presetID="2" grpId="1" fill="hold">
                                  <p:stCondLst>
                                    <p:cond delay="0"/>
                                  </p:stCondLst>
                                  <p:iterate type="el" backwards="0">
                                    <p:tmAbs val="0"/>
                                  </p:iterate>
                                  <p:childTnLst>
                                    <p:set>
                                      <p:cBhvr>
                                        <p:cTn id="16" fill="hold"/>
                                        <p:tgtEl>
                                          <p:spTgt spid="168">
                                            <p:txEl>
                                              <p:pRg st="1" end="1"/>
                                            </p:txEl>
                                          </p:spTgt>
                                        </p:tgtEl>
                                        <p:attrNameLst>
                                          <p:attrName>style.visibility</p:attrName>
                                        </p:attrNameLst>
                                      </p:cBhvr>
                                      <p:to>
                                        <p:strVal val="visible"/>
                                      </p:to>
                                    </p:set>
                                    <p:anim calcmode="lin" valueType="num">
                                      <p:cBhvr>
                                        <p:cTn id="17" dur="500" fill="hold"/>
                                        <p:tgtEl>
                                          <p:spTgt spid="168">
                                            <p:txEl>
                                              <p:pRg st="1" end="1"/>
                                            </p:txEl>
                                          </p:spTgt>
                                        </p:tgtEl>
                                        <p:attrNameLst>
                                          <p:attrName>ppt_x</p:attrName>
                                        </p:attrNameLst>
                                      </p:cBhvr>
                                      <p:tavLst>
                                        <p:tav tm="0">
                                          <p:val>
                                            <p:strVal val="1+#ppt_w/2"/>
                                          </p:val>
                                        </p:tav>
                                        <p:tav tm="100000">
                                          <p:val>
                                            <p:strVal val="#ppt_x"/>
                                          </p:val>
                                        </p:tav>
                                      </p:tavLst>
                                    </p:anim>
                                    <p:anim calcmode="lin" valueType="num">
                                      <p:cBhvr>
                                        <p:cTn id="18" dur="500" fill="hold"/>
                                        <p:tgtEl>
                                          <p:spTgt spid="16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2" presetID="2" grpId="1" fill="hold">
                                  <p:stCondLst>
                                    <p:cond delay="0"/>
                                  </p:stCondLst>
                                  <p:iterate type="el" backwards="0">
                                    <p:tmAbs val="0"/>
                                  </p:iterate>
                                  <p:childTnLst>
                                    <p:set>
                                      <p:cBhvr>
                                        <p:cTn id="22" fill="hold"/>
                                        <p:tgtEl>
                                          <p:spTgt spid="168">
                                            <p:txEl>
                                              <p:pRg st="2" end="2"/>
                                            </p:txEl>
                                          </p:spTgt>
                                        </p:tgtEl>
                                        <p:attrNameLst>
                                          <p:attrName>style.visibility</p:attrName>
                                        </p:attrNameLst>
                                      </p:cBhvr>
                                      <p:to>
                                        <p:strVal val="visible"/>
                                      </p:to>
                                    </p:set>
                                    <p:anim calcmode="lin" valueType="num">
                                      <p:cBhvr>
                                        <p:cTn id="23" dur="500" fill="hold"/>
                                        <p:tgtEl>
                                          <p:spTgt spid="168">
                                            <p:txEl>
                                              <p:pRg st="2" end="2"/>
                                            </p:txEl>
                                          </p:spTgt>
                                        </p:tgtEl>
                                        <p:attrNameLst>
                                          <p:attrName>ppt_x</p:attrName>
                                        </p:attrNameLst>
                                      </p:cBhvr>
                                      <p:tavLst>
                                        <p:tav tm="0">
                                          <p:val>
                                            <p:strVal val="1+#ppt_w/2"/>
                                          </p:val>
                                        </p:tav>
                                        <p:tav tm="100000">
                                          <p:val>
                                            <p:strVal val="#ppt_x"/>
                                          </p:val>
                                        </p:tav>
                                      </p:tavLst>
                                    </p:anim>
                                    <p:anim calcmode="lin" valueType="num">
                                      <p:cBhvr>
                                        <p:cTn id="24" dur="500" fill="hold"/>
                                        <p:tgtEl>
                                          <p:spTgt spid="16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2" presetID="2" grpId="1" fill="hold">
                                  <p:stCondLst>
                                    <p:cond delay="0"/>
                                  </p:stCondLst>
                                  <p:iterate type="el" backwards="0">
                                    <p:tmAbs val="0"/>
                                  </p:iterate>
                                  <p:childTnLst>
                                    <p:set>
                                      <p:cBhvr>
                                        <p:cTn id="28" fill="hold"/>
                                        <p:tgtEl>
                                          <p:spTgt spid="168">
                                            <p:txEl>
                                              <p:pRg st="3" end="3"/>
                                            </p:txEl>
                                          </p:spTgt>
                                        </p:tgtEl>
                                        <p:attrNameLst>
                                          <p:attrName>style.visibility</p:attrName>
                                        </p:attrNameLst>
                                      </p:cBhvr>
                                      <p:to>
                                        <p:strVal val="visible"/>
                                      </p:to>
                                    </p:set>
                                    <p:anim calcmode="lin" valueType="num">
                                      <p:cBhvr>
                                        <p:cTn id="29" dur="500" fill="hold"/>
                                        <p:tgtEl>
                                          <p:spTgt spid="168">
                                            <p:txEl>
                                              <p:pRg st="3" end="3"/>
                                            </p:txEl>
                                          </p:spTgt>
                                        </p:tgtEl>
                                        <p:attrNameLst>
                                          <p:attrName>ppt_x</p:attrName>
                                        </p:attrNameLst>
                                      </p:cBhvr>
                                      <p:tavLst>
                                        <p:tav tm="0">
                                          <p:val>
                                            <p:strVal val="1+#ppt_w/2"/>
                                          </p:val>
                                        </p:tav>
                                        <p:tav tm="100000">
                                          <p:val>
                                            <p:strVal val="#ppt_x"/>
                                          </p:val>
                                        </p:tav>
                                      </p:tavLst>
                                    </p:anim>
                                    <p:anim calcmode="lin" valueType="num">
                                      <p:cBhvr>
                                        <p:cTn id="30" dur="500" fill="hold"/>
                                        <p:tgtEl>
                                          <p:spTgt spid="16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2" presetID="2" grpId="1" fill="hold">
                                  <p:stCondLst>
                                    <p:cond delay="0"/>
                                  </p:stCondLst>
                                  <p:iterate type="el" backwards="0">
                                    <p:tmAbs val="0"/>
                                  </p:iterate>
                                  <p:childTnLst>
                                    <p:set>
                                      <p:cBhvr>
                                        <p:cTn id="34" fill="hold"/>
                                        <p:tgtEl>
                                          <p:spTgt spid="168">
                                            <p:txEl>
                                              <p:pRg st="4" end="4"/>
                                            </p:txEl>
                                          </p:spTgt>
                                        </p:tgtEl>
                                        <p:attrNameLst>
                                          <p:attrName>style.visibility</p:attrName>
                                        </p:attrNameLst>
                                      </p:cBhvr>
                                      <p:to>
                                        <p:strVal val="visible"/>
                                      </p:to>
                                    </p:set>
                                    <p:anim calcmode="lin" valueType="num">
                                      <p:cBhvr>
                                        <p:cTn id="35" dur="500" fill="hold"/>
                                        <p:tgtEl>
                                          <p:spTgt spid="168">
                                            <p:txEl>
                                              <p:pRg st="4" end="4"/>
                                            </p:txEl>
                                          </p:spTgt>
                                        </p:tgtEl>
                                        <p:attrNameLst>
                                          <p:attrName>ppt_x</p:attrName>
                                        </p:attrNameLst>
                                      </p:cBhvr>
                                      <p:tavLst>
                                        <p:tav tm="0">
                                          <p:val>
                                            <p:strVal val="1+#ppt_w/2"/>
                                          </p:val>
                                        </p:tav>
                                        <p:tav tm="100000">
                                          <p:val>
                                            <p:strVal val="#ppt_x"/>
                                          </p:val>
                                        </p:tav>
                                      </p:tavLst>
                                    </p:anim>
                                    <p:anim calcmode="lin" valueType="num">
                                      <p:cBhvr>
                                        <p:cTn id="36" dur="500" fill="hold"/>
                                        <p:tgtEl>
                                          <p:spTgt spid="16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2" presetID="2" grpId="1" fill="hold">
                                  <p:stCondLst>
                                    <p:cond delay="0"/>
                                  </p:stCondLst>
                                  <p:iterate type="el" backwards="0">
                                    <p:tmAbs val="0"/>
                                  </p:iterate>
                                  <p:childTnLst>
                                    <p:set>
                                      <p:cBhvr>
                                        <p:cTn id="40" fill="hold"/>
                                        <p:tgtEl>
                                          <p:spTgt spid="168">
                                            <p:txEl>
                                              <p:pRg st="5" end="5"/>
                                            </p:txEl>
                                          </p:spTgt>
                                        </p:tgtEl>
                                        <p:attrNameLst>
                                          <p:attrName>style.visibility</p:attrName>
                                        </p:attrNameLst>
                                      </p:cBhvr>
                                      <p:to>
                                        <p:strVal val="visible"/>
                                      </p:to>
                                    </p:set>
                                    <p:anim calcmode="lin" valueType="num">
                                      <p:cBhvr>
                                        <p:cTn id="41" dur="500" fill="hold"/>
                                        <p:tgtEl>
                                          <p:spTgt spid="168">
                                            <p:txEl>
                                              <p:pRg st="5" end="5"/>
                                            </p:txEl>
                                          </p:spTgt>
                                        </p:tgtEl>
                                        <p:attrNameLst>
                                          <p:attrName>ppt_x</p:attrName>
                                        </p:attrNameLst>
                                      </p:cBhvr>
                                      <p:tavLst>
                                        <p:tav tm="0">
                                          <p:val>
                                            <p:strVal val="1+#ppt_w/2"/>
                                          </p:val>
                                        </p:tav>
                                        <p:tav tm="100000">
                                          <p:val>
                                            <p:strVal val="#ppt_x"/>
                                          </p:val>
                                        </p:tav>
                                      </p:tavLst>
                                    </p:anim>
                                    <p:anim calcmode="lin" valueType="num">
                                      <p:cBhvr>
                                        <p:cTn id="42" dur="500" fill="hold"/>
                                        <p:tgtEl>
                                          <p:spTgt spid="168">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8"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2" name="Shape 172"/>
          <p:cNvSpPr/>
          <p:nvPr/>
        </p:nvSpPr>
        <p:spPr>
          <a:xfrm>
            <a:off x="3505200" y="6705600"/>
            <a:ext cx="3124200" cy="2135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a:solidFill>
                  <a:srgbClr val="262626"/>
                </a:solidFill>
                <a:latin typeface="Times"/>
                <a:ea typeface="Times"/>
                <a:cs typeface="Times"/>
                <a:sym typeface="Times"/>
              </a:defRPr>
            </a:lvl1pPr>
          </a:lstStyle>
          <a:p>
            <a:pPr lvl="0">
              <a:defRPr sz="1800">
                <a:solidFill>
                  <a:srgbClr val="000000"/>
                </a:solidFill>
              </a:defRPr>
            </a:pPr>
            <a:r>
              <a:rPr sz="900">
                <a:solidFill>
                  <a:srgbClr val="262626"/>
                </a:solidFill>
              </a:rPr>
              <a:t>Graduate Education &amp; Research Directions – 9.15.2010</a:t>
            </a:r>
          </a:p>
        </p:txBody>
      </p:sp>
      <p:sp>
        <p:nvSpPr>
          <p:cNvPr id="173" name="Shape 173"/>
          <p:cNvSpPr/>
          <p:nvPr/>
        </p:nvSpPr>
        <p:spPr>
          <a:xfrm>
            <a:off x="1954213" y="1000125"/>
            <a:ext cx="6656387" cy="50960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190500" indent="-190500">
              <a:lnSpc>
                <a:spcPct val="90000"/>
              </a:lnSpc>
              <a:buClr>
                <a:srgbClr val="FFCC66"/>
              </a:buClr>
              <a:buSzPct val="50000"/>
              <a:buFont typeface="Helvetica"/>
              <a:buChar char="•"/>
              <a:tabLst>
                <a:tab pos="279400" algn="l"/>
              </a:tabLst>
              <a:defRPr sz="1800"/>
            </a:pPr>
            <a:r>
              <a:rPr sz="2000">
                <a:solidFill>
                  <a:srgbClr val="FFCC66"/>
                </a:solidFill>
                <a:latin typeface="Times"/>
                <a:ea typeface="Times"/>
                <a:cs typeface="Times"/>
                <a:sym typeface="Times"/>
              </a:rPr>
              <a:t>A term with multiple meanings and implications</a:t>
            </a:r>
            <a:endParaRPr sz="2000">
              <a:solidFill>
                <a:srgbClr val="00CC99"/>
              </a:solidFill>
              <a:latin typeface="Times"/>
              <a:ea typeface="Times"/>
              <a:cs typeface="Times"/>
              <a:sym typeface="Times"/>
            </a:endParaRPr>
          </a:p>
          <a:p>
            <a:pPr lvl="1" marL="700616" indent="-243416">
              <a:lnSpc>
                <a:spcPct val="90000"/>
              </a:lnSpc>
              <a:buClr>
                <a:srgbClr val="FFFFFF"/>
              </a:buClr>
              <a:buSzPct val="100000"/>
              <a:buFont typeface="Helvetica"/>
              <a:buChar char="•"/>
              <a:tabLst>
                <a:tab pos="279400" algn="l"/>
              </a:tabLst>
              <a:defRPr sz="1800"/>
            </a:pPr>
            <a:r>
              <a:rPr sz="2000">
                <a:solidFill>
                  <a:srgbClr val="FFFFFF"/>
                </a:solidFill>
                <a:latin typeface="Times"/>
                <a:ea typeface="Times"/>
                <a:cs typeface="Times"/>
                <a:sym typeface="Times"/>
              </a:rPr>
              <a:t>Medical Engineering</a:t>
            </a:r>
            <a:endParaRPr sz="2000">
              <a:solidFill>
                <a:srgbClr val="00CC99"/>
              </a:solidFill>
              <a:latin typeface="Times"/>
              <a:ea typeface="Times"/>
              <a:cs typeface="Times"/>
              <a:sym typeface="Times"/>
            </a:endParaRPr>
          </a:p>
          <a:p>
            <a:pPr lvl="2" marL="1210733" indent="-232833">
              <a:lnSpc>
                <a:spcPct val="80000"/>
              </a:lnSpc>
              <a:buClr>
                <a:srgbClr val="FFCC66"/>
              </a:buClr>
              <a:buSzPct val="100000"/>
              <a:buFont typeface="Symbol"/>
              <a:buChar char="•"/>
              <a:tabLst>
                <a:tab pos="279400" algn="l"/>
              </a:tabLst>
              <a:defRPr sz="1800"/>
            </a:pPr>
            <a:r>
              <a:rPr sz="2000">
                <a:solidFill>
                  <a:srgbClr val="FFCC66"/>
                </a:solidFill>
                <a:latin typeface="Times"/>
                <a:ea typeface="Times"/>
                <a:cs typeface="Times"/>
                <a:sym typeface="Times"/>
              </a:rPr>
              <a:t>Prostheses</a:t>
            </a:r>
            <a:endParaRPr sz="2000">
              <a:solidFill>
                <a:srgbClr val="FFCC66"/>
              </a:solidFill>
              <a:latin typeface="Times"/>
              <a:ea typeface="Times"/>
              <a:cs typeface="Times"/>
              <a:sym typeface="Times"/>
            </a:endParaRPr>
          </a:p>
          <a:p>
            <a:pPr lvl="2" marL="1210733" indent="-232833">
              <a:lnSpc>
                <a:spcPct val="90000"/>
              </a:lnSpc>
              <a:buClr>
                <a:srgbClr val="FFCC66"/>
              </a:buClr>
              <a:buSzPct val="100000"/>
              <a:buFont typeface="Symbol"/>
              <a:buChar char="•"/>
              <a:tabLst>
                <a:tab pos="279400" algn="l"/>
              </a:tabLst>
              <a:defRPr sz="1800"/>
            </a:pPr>
            <a:r>
              <a:rPr sz="2000">
                <a:solidFill>
                  <a:srgbClr val="FFCC66"/>
                </a:solidFill>
                <a:latin typeface="Times"/>
                <a:ea typeface="Times"/>
                <a:cs typeface="Times"/>
                <a:sym typeface="Times"/>
              </a:rPr>
              <a:t>Diagnostic and Surgical Tools</a:t>
            </a:r>
            <a:endParaRPr sz="2000">
              <a:solidFill>
                <a:srgbClr val="FFCC66"/>
              </a:solidFill>
              <a:latin typeface="Times"/>
              <a:ea typeface="Times"/>
              <a:cs typeface="Times"/>
              <a:sym typeface="Times"/>
            </a:endParaRPr>
          </a:p>
          <a:p>
            <a:pPr lvl="2" marL="1257300" indent="-279400">
              <a:lnSpc>
                <a:spcPct val="90000"/>
              </a:lnSpc>
              <a:buClr>
                <a:srgbClr val="FFCC66"/>
              </a:buClr>
              <a:buSzPct val="100000"/>
              <a:buFont typeface="Times New Roman"/>
              <a:buChar char="•"/>
              <a:tabLst>
                <a:tab pos="279400" algn="l"/>
              </a:tabLst>
              <a:defRPr sz="1800"/>
            </a:pPr>
            <a:endParaRPr sz="2000">
              <a:solidFill>
                <a:srgbClr val="FFCC66"/>
              </a:solidFill>
              <a:latin typeface="Times"/>
              <a:ea typeface="Times"/>
              <a:cs typeface="Times"/>
              <a:sym typeface="Times"/>
            </a:endParaRPr>
          </a:p>
          <a:p>
            <a:pPr lvl="1" marL="700616" indent="-243416">
              <a:lnSpc>
                <a:spcPct val="90000"/>
              </a:lnSpc>
              <a:buClr>
                <a:srgbClr val="FFFFFF"/>
              </a:buClr>
              <a:buSzPct val="100000"/>
              <a:buFont typeface="Helvetica"/>
              <a:buChar char="•"/>
              <a:tabLst>
                <a:tab pos="279400" algn="l"/>
              </a:tabLst>
              <a:defRPr sz="1800"/>
            </a:pPr>
            <a:r>
              <a:rPr sz="2000">
                <a:solidFill>
                  <a:srgbClr val="FFFFFF"/>
                </a:solidFill>
                <a:latin typeface="Times"/>
                <a:ea typeface="Times"/>
                <a:cs typeface="Times"/>
                <a:sym typeface="Times"/>
              </a:rPr>
              <a:t>Biotechnology</a:t>
            </a:r>
            <a:endParaRPr sz="2000">
              <a:solidFill>
                <a:srgbClr val="00CC99"/>
              </a:solidFill>
              <a:latin typeface="Times"/>
              <a:ea typeface="Times"/>
              <a:cs typeface="Times"/>
              <a:sym typeface="Times"/>
            </a:endParaRPr>
          </a:p>
          <a:p>
            <a:pPr lvl="2" marL="1210733" indent="-232833">
              <a:lnSpc>
                <a:spcPct val="90000"/>
              </a:lnSpc>
              <a:buClr>
                <a:srgbClr val="FFCC66"/>
              </a:buClr>
              <a:buSzPct val="100000"/>
              <a:buFont typeface="Symbol"/>
              <a:buChar char="•"/>
              <a:tabLst>
                <a:tab pos="279400" algn="l"/>
              </a:tabLst>
              <a:defRPr sz="1800"/>
            </a:pPr>
            <a:r>
              <a:rPr sz="2000">
                <a:solidFill>
                  <a:srgbClr val="FFCC66"/>
                </a:solidFill>
                <a:latin typeface="Times"/>
                <a:ea typeface="Times"/>
                <a:cs typeface="Times"/>
                <a:sym typeface="Times"/>
              </a:rPr>
              <a:t>Bioinformatics</a:t>
            </a:r>
            <a:endParaRPr sz="2000">
              <a:solidFill>
                <a:srgbClr val="FFCC66"/>
              </a:solidFill>
              <a:latin typeface="Times"/>
              <a:ea typeface="Times"/>
              <a:cs typeface="Times"/>
              <a:sym typeface="Times"/>
            </a:endParaRPr>
          </a:p>
          <a:p>
            <a:pPr lvl="2" marL="1210733" indent="-232833">
              <a:lnSpc>
                <a:spcPct val="90000"/>
              </a:lnSpc>
              <a:buClr>
                <a:srgbClr val="FFCC66"/>
              </a:buClr>
              <a:buSzPct val="100000"/>
              <a:buFont typeface="Symbol"/>
              <a:buChar char="•"/>
              <a:tabLst>
                <a:tab pos="279400" algn="l"/>
              </a:tabLst>
              <a:defRPr sz="1800"/>
            </a:pPr>
            <a:r>
              <a:rPr sz="2000">
                <a:solidFill>
                  <a:srgbClr val="FFCC66"/>
                </a:solidFill>
                <a:latin typeface="Times"/>
                <a:ea typeface="Times"/>
                <a:cs typeface="Times"/>
                <a:sym typeface="Times"/>
              </a:rPr>
              <a:t>Biosensors</a:t>
            </a:r>
            <a:endParaRPr sz="2000">
              <a:solidFill>
                <a:srgbClr val="FFCC66"/>
              </a:solidFill>
              <a:latin typeface="Times"/>
              <a:ea typeface="Times"/>
              <a:cs typeface="Times"/>
              <a:sym typeface="Times"/>
            </a:endParaRPr>
          </a:p>
          <a:p>
            <a:pPr lvl="2" marL="1210733" indent="-232833">
              <a:lnSpc>
                <a:spcPct val="90000"/>
              </a:lnSpc>
              <a:buClr>
                <a:srgbClr val="FFCC66"/>
              </a:buClr>
              <a:buSzPct val="100000"/>
              <a:buFont typeface="Symbol"/>
              <a:buChar char="•"/>
              <a:tabLst>
                <a:tab pos="279400" algn="l"/>
              </a:tabLst>
              <a:defRPr sz="1800"/>
            </a:pPr>
            <a:r>
              <a:rPr sz="2000">
                <a:solidFill>
                  <a:srgbClr val="FFCC66"/>
                </a:solidFill>
                <a:latin typeface="Times"/>
                <a:ea typeface="Times"/>
                <a:cs typeface="Times"/>
                <a:sym typeface="Times"/>
              </a:rPr>
              <a:t>Tissue Engineering</a:t>
            </a:r>
            <a:endParaRPr sz="2000">
              <a:solidFill>
                <a:srgbClr val="FFCC66"/>
              </a:solidFill>
              <a:latin typeface="Times"/>
              <a:ea typeface="Times"/>
              <a:cs typeface="Times"/>
              <a:sym typeface="Times"/>
            </a:endParaRPr>
          </a:p>
          <a:p>
            <a:pPr lvl="2" marL="1257300" indent="-279400">
              <a:lnSpc>
                <a:spcPct val="90000"/>
              </a:lnSpc>
              <a:buClr>
                <a:srgbClr val="00CC99"/>
              </a:buClr>
              <a:buSzPct val="100000"/>
              <a:buFont typeface="Times New Roman"/>
              <a:buChar char="•"/>
              <a:tabLst>
                <a:tab pos="279400" algn="l"/>
              </a:tabLst>
              <a:defRPr sz="1800"/>
            </a:pPr>
            <a:endParaRPr sz="2000">
              <a:solidFill>
                <a:srgbClr val="00CC99"/>
              </a:solidFill>
              <a:latin typeface="Times"/>
              <a:ea typeface="Times"/>
              <a:cs typeface="Times"/>
              <a:sym typeface="Times"/>
            </a:endParaRPr>
          </a:p>
          <a:p>
            <a:pPr lvl="1" marL="700616" indent="-243416">
              <a:lnSpc>
                <a:spcPct val="90000"/>
              </a:lnSpc>
              <a:buClr>
                <a:srgbClr val="FFFFFF"/>
              </a:buClr>
              <a:buSzPct val="100000"/>
              <a:buFont typeface="Helvetica"/>
              <a:buChar char="•"/>
              <a:tabLst>
                <a:tab pos="279400" algn="l"/>
              </a:tabLst>
              <a:defRPr sz="1800"/>
            </a:pPr>
            <a:r>
              <a:rPr sz="2000">
                <a:solidFill>
                  <a:srgbClr val="FFFFFF"/>
                </a:solidFill>
                <a:latin typeface="Times"/>
                <a:ea typeface="Times"/>
                <a:cs typeface="Times"/>
                <a:sym typeface="Times"/>
              </a:rPr>
              <a:t>Environmental Engineering/Science</a:t>
            </a:r>
            <a:endParaRPr sz="2000">
              <a:solidFill>
                <a:srgbClr val="00CC99"/>
              </a:solidFill>
              <a:latin typeface="Times"/>
              <a:ea typeface="Times"/>
              <a:cs typeface="Times"/>
              <a:sym typeface="Times"/>
            </a:endParaRPr>
          </a:p>
          <a:p>
            <a:pPr lvl="2" marL="1210733" indent="-232833">
              <a:lnSpc>
                <a:spcPct val="90000"/>
              </a:lnSpc>
              <a:buClr>
                <a:srgbClr val="FFCC66"/>
              </a:buClr>
              <a:buSzPct val="100000"/>
              <a:buFont typeface="Symbol"/>
              <a:buChar char="•"/>
              <a:tabLst>
                <a:tab pos="279400" algn="l"/>
              </a:tabLst>
              <a:defRPr sz="1800"/>
            </a:pPr>
            <a:r>
              <a:rPr sz="2000">
                <a:solidFill>
                  <a:srgbClr val="FFCC66"/>
                </a:solidFill>
                <a:latin typeface="Times"/>
                <a:ea typeface="Times"/>
                <a:cs typeface="Times"/>
                <a:sym typeface="Times"/>
              </a:rPr>
              <a:t>Remediation of organic wastes</a:t>
            </a:r>
            <a:endParaRPr sz="2000">
              <a:solidFill>
                <a:srgbClr val="FFCC66"/>
              </a:solidFill>
              <a:latin typeface="Times"/>
              <a:ea typeface="Times"/>
              <a:cs typeface="Times"/>
              <a:sym typeface="Times"/>
            </a:endParaRPr>
          </a:p>
          <a:p>
            <a:pPr lvl="2" marL="1210733" indent="-232833">
              <a:lnSpc>
                <a:spcPct val="90000"/>
              </a:lnSpc>
              <a:buClr>
                <a:srgbClr val="FFCC66"/>
              </a:buClr>
              <a:buSzPct val="100000"/>
              <a:buFont typeface="Symbol"/>
              <a:buChar char="•"/>
              <a:tabLst>
                <a:tab pos="279400" algn="l"/>
              </a:tabLst>
              <a:defRPr sz="1800"/>
            </a:pPr>
            <a:r>
              <a:rPr sz="2000">
                <a:solidFill>
                  <a:srgbClr val="FFCC66"/>
                </a:solidFill>
                <a:latin typeface="Times"/>
                <a:ea typeface="Times"/>
                <a:cs typeface="Times"/>
                <a:sym typeface="Times"/>
              </a:rPr>
              <a:t>Biological destruction of carcinogens and</a:t>
            </a:r>
            <a:endParaRPr sz="2000">
              <a:solidFill>
                <a:srgbClr val="FFCC66"/>
              </a:solidFill>
              <a:latin typeface="Times"/>
              <a:ea typeface="Times"/>
              <a:cs typeface="Times"/>
              <a:sym typeface="Times"/>
            </a:endParaRPr>
          </a:p>
          <a:p>
            <a:pPr lvl="2" marL="279400" indent="698500">
              <a:lnSpc>
                <a:spcPct val="90000"/>
              </a:lnSpc>
              <a:tabLst>
                <a:tab pos="279400" algn="l"/>
              </a:tabLst>
              <a:defRPr sz="1800"/>
            </a:pPr>
            <a:r>
              <a:rPr sz="2000">
                <a:solidFill>
                  <a:srgbClr val="FFCC66"/>
                </a:solidFill>
                <a:latin typeface="Times"/>
                <a:ea typeface="Times"/>
                <a:cs typeface="Times"/>
                <a:sym typeface="Times"/>
              </a:rPr>
              <a:t>	 toxic chemicals</a:t>
            </a:r>
            <a:endParaRPr sz="2000">
              <a:solidFill>
                <a:srgbClr val="FFCC66"/>
              </a:solidFill>
              <a:latin typeface="Times"/>
              <a:ea typeface="Times"/>
              <a:cs typeface="Times"/>
              <a:sym typeface="Times"/>
            </a:endParaRPr>
          </a:p>
          <a:p>
            <a:pPr lvl="2" marL="279400" indent="698500">
              <a:lnSpc>
                <a:spcPct val="90000"/>
              </a:lnSpc>
              <a:tabLst>
                <a:tab pos="279400" algn="l"/>
              </a:tabLst>
              <a:defRPr sz="1800"/>
            </a:pPr>
            <a:endParaRPr sz="2000">
              <a:solidFill>
                <a:srgbClr val="FFCC66"/>
              </a:solidFill>
              <a:latin typeface="Times"/>
              <a:ea typeface="Times"/>
              <a:cs typeface="Times"/>
              <a:sym typeface="Times"/>
            </a:endParaRPr>
          </a:p>
          <a:p>
            <a:pPr lvl="0" marL="190500" indent="-190500">
              <a:lnSpc>
                <a:spcPct val="90000"/>
              </a:lnSpc>
              <a:buClr>
                <a:srgbClr val="FFCC66"/>
              </a:buClr>
              <a:buSzPct val="100000"/>
              <a:buFont typeface="Helvetica"/>
              <a:buChar char="▪"/>
              <a:tabLst>
                <a:tab pos="279400" algn="l"/>
              </a:tabLst>
              <a:defRPr sz="1800"/>
            </a:pPr>
            <a:r>
              <a:rPr sz="2000">
                <a:solidFill>
                  <a:srgbClr val="FFCC66"/>
                </a:solidFill>
                <a:latin typeface="Times"/>
                <a:ea typeface="Times"/>
                <a:cs typeface="Times"/>
                <a:sym typeface="Times"/>
              </a:rPr>
              <a:t>Required molecular and cellular biology course for all engineering students</a:t>
            </a:r>
            <a:endParaRPr sz="2000">
              <a:solidFill>
                <a:srgbClr val="FFCC66"/>
              </a:solidFill>
              <a:latin typeface="Times"/>
              <a:ea typeface="Times"/>
              <a:cs typeface="Times"/>
              <a:sym typeface="Times"/>
            </a:endParaRPr>
          </a:p>
          <a:p>
            <a:pPr lvl="0" marL="228600" indent="-228600">
              <a:lnSpc>
                <a:spcPct val="90000"/>
              </a:lnSpc>
              <a:tabLst>
                <a:tab pos="279400" algn="l"/>
              </a:tabLst>
              <a:defRPr sz="1800"/>
            </a:pPr>
            <a:r>
              <a:rPr sz="2000">
                <a:solidFill>
                  <a:srgbClr val="FFCC66"/>
                </a:solidFill>
                <a:latin typeface="Times"/>
                <a:ea typeface="Times"/>
                <a:cs typeface="Times"/>
                <a:sym typeface="Times"/>
              </a:rPr>
              <a:t>    </a:t>
            </a:r>
            <a:endParaRPr sz="2000">
              <a:solidFill>
                <a:srgbClr val="FFCC66"/>
              </a:solidFill>
              <a:latin typeface="Times"/>
              <a:ea typeface="Times"/>
              <a:cs typeface="Times"/>
              <a:sym typeface="Times"/>
            </a:endParaRPr>
          </a:p>
          <a:p>
            <a:pPr lvl="0" marL="190500" indent="-190500">
              <a:lnSpc>
                <a:spcPct val="85000"/>
              </a:lnSpc>
              <a:buClr>
                <a:srgbClr val="FFCC66"/>
              </a:buClr>
              <a:buSzPct val="50000"/>
              <a:buFont typeface="Helvetica"/>
              <a:buChar char="•"/>
              <a:tabLst>
                <a:tab pos="279400" algn="l"/>
              </a:tabLst>
              <a:defRPr sz="1800"/>
            </a:pPr>
            <a:r>
              <a:rPr sz="2000">
                <a:solidFill>
                  <a:srgbClr val="FFCC66"/>
                </a:solidFill>
                <a:latin typeface="Times"/>
                <a:ea typeface="Times"/>
                <a:cs typeface="Times"/>
                <a:sym typeface="Times"/>
              </a:rPr>
              <a:t>Departmental elective courses</a:t>
            </a:r>
          </a:p>
        </p:txBody>
      </p:sp>
      <p:sp>
        <p:nvSpPr>
          <p:cNvPr id="174" name="Shape 174"/>
          <p:cNvSpPr/>
          <p:nvPr/>
        </p:nvSpPr>
        <p:spPr>
          <a:xfrm>
            <a:off x="533400" y="141251"/>
            <a:ext cx="7772400" cy="55569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3400">
                <a:solidFill>
                  <a:srgbClr val="FFFFFF"/>
                </a:solidFill>
              </a:defRPr>
            </a:lvl1pPr>
          </a:lstStyle>
          <a:p>
            <a:pPr lvl="0">
              <a:defRPr b="0" sz="1800">
                <a:solidFill>
                  <a:srgbClr val="000000"/>
                </a:solidFill>
              </a:defRPr>
            </a:pPr>
            <a:r>
              <a:rPr b="1" sz="3400">
                <a:solidFill>
                  <a:srgbClr val="FFFFFF"/>
                </a:solidFill>
              </a:rPr>
              <a:t>New Directions (Cont’d)</a:t>
            </a:r>
          </a:p>
        </p:txBody>
      </p:sp>
      <p:sp>
        <p:nvSpPr>
          <p:cNvPr id="175" name="Shape 175"/>
          <p:cNvSpPr/>
          <p:nvPr/>
        </p:nvSpPr>
        <p:spPr>
          <a:xfrm>
            <a:off x="1981200" y="547687"/>
            <a:ext cx="4035361" cy="48273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800">
                <a:solidFill>
                  <a:srgbClr val="FFFFFF"/>
                </a:solidFill>
              </a:defRPr>
            </a:lvl1pPr>
          </a:lstStyle>
          <a:p>
            <a:pPr lvl="0">
              <a:defRPr b="0" sz="1800">
                <a:solidFill>
                  <a:srgbClr val="000000"/>
                </a:solidFill>
              </a:defRPr>
            </a:pPr>
            <a:r>
              <a:rPr b="1" sz="2800">
                <a:solidFill>
                  <a:srgbClr val="FFFFFF"/>
                </a:solidFill>
              </a:rPr>
              <a:t>Example : Bioengineering</a:t>
            </a:r>
          </a:p>
        </p:txBody>
      </p:sp>
      <p:sp>
        <p:nvSpPr>
          <p:cNvPr id="176" name="Shape 176"/>
          <p:cNvSpPr/>
          <p:nvPr/>
        </p:nvSpPr>
        <p:spPr>
          <a:xfrm>
            <a:off x="457200" y="6462712"/>
            <a:ext cx="2209800" cy="4902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1400">
                <a:solidFill>
                  <a:srgbClr val="262626"/>
                </a:solidFill>
                <a:latin typeface="Times"/>
                <a:ea typeface="Times"/>
                <a:cs typeface="Times"/>
                <a:sym typeface="Times"/>
              </a:rPr>
              <a:t>School of Engineering</a:t>
            </a:r>
            <a:endParaRPr sz="1400">
              <a:solidFill>
                <a:srgbClr val="3333CC"/>
              </a:solidFill>
              <a:latin typeface="Times"/>
              <a:ea typeface="Times"/>
              <a:cs typeface="Times"/>
              <a:sym typeface="Times"/>
            </a:endParaRPr>
          </a:p>
          <a:p>
            <a:pPr lvl="0">
              <a:defRPr sz="1800"/>
            </a:pPr>
            <a:r>
              <a:rPr sz="1400">
                <a:solidFill>
                  <a:srgbClr val="262626"/>
                </a:solidFill>
                <a:latin typeface="Times"/>
                <a:ea typeface="Times"/>
                <a:cs typeface="Times"/>
                <a:sym typeface="Times"/>
              </a:rPr>
              <a:t>University of Bridgeport</a:t>
            </a:r>
          </a:p>
        </p:txBody>
      </p:sp>
      <p:sp>
        <p:nvSpPr>
          <p:cNvPr id="177" name="Shape 177"/>
          <p:cNvSpPr/>
          <p:nvPr>
            <p:ph type="sldNum" sz="quarter" idx="2"/>
          </p:nvPr>
        </p:nvSpPr>
        <p:spPr>
          <a:xfrm>
            <a:off x="8839200" y="6686550"/>
            <a:ext cx="381000" cy="22574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algn="l">
              <a:defRPr sz="1000">
                <a:solidFill>
                  <a:srgbClr val="262626"/>
                </a:solidFill>
              </a:defRPr>
            </a:lvl1pPr>
          </a:lstStyle>
          <a:p>
            <a:pPr lvl="0">
              <a:defRPr sz="1800">
                <a:solidFill>
                  <a:srgbClr val="000000"/>
                </a:solidFill>
              </a:defRPr>
            </a:pPr>
            <a:fld id="{86CB4B4D-7CA3-9044-876B-883B54F8677D}" type="slidenum">
              <a:rPr sz="1000">
                <a:solidFill>
                  <a:srgbClr val="262626"/>
                </a:solidFill>
              </a:rPr>
            </a:fld>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6" presetID="2" grpId="1" fill="hold">
                                  <p:stCondLst>
                                    <p:cond delay="0"/>
                                  </p:stCondLst>
                                  <p:iterate type="el" backwards="0">
                                    <p:tmAbs val="0"/>
                                  </p:iterate>
                                  <p:childTnLst>
                                    <p:set>
                                      <p:cBhvr>
                                        <p:cTn id="6" fill="hold"/>
                                        <p:tgtEl>
                                          <p:spTgt spid="173">
                                            <p:bg/>
                                          </p:spTgt>
                                        </p:tgtEl>
                                        <p:attrNameLst>
                                          <p:attrName>style.visibility</p:attrName>
                                        </p:attrNameLst>
                                      </p:cBhvr>
                                      <p:to>
                                        <p:strVal val="visible"/>
                                      </p:to>
                                    </p:set>
                                    <p:anim calcmode="lin" valueType="num">
                                      <p:cBhvr>
                                        <p:cTn id="7" dur="500" fill="hold"/>
                                        <p:tgtEl>
                                          <p:spTgt spid="173">
                                            <p:bg/>
                                          </p:spTgt>
                                        </p:tgtEl>
                                        <p:attrNameLst>
                                          <p:attrName>ppt_x</p:attrName>
                                        </p:attrNameLst>
                                      </p:cBhvr>
                                      <p:tavLst>
                                        <p:tav tm="0">
                                          <p:val>
                                            <p:strVal val="1+#ppt_w/2"/>
                                          </p:val>
                                        </p:tav>
                                        <p:tav tm="100000">
                                          <p:val>
                                            <p:strVal val="#ppt_x"/>
                                          </p:val>
                                        </p:tav>
                                      </p:tavLst>
                                    </p:anim>
                                    <p:anim calcmode="lin" valueType="num">
                                      <p:cBhvr>
                                        <p:cTn id="8" dur="500" fill="hold"/>
                                        <p:tgtEl>
                                          <p:spTgt spid="173">
                                            <p:bg/>
                                          </p:spTgt>
                                        </p:tgtEl>
                                        <p:attrNameLst>
                                          <p:attrName>ppt_y</p:attrName>
                                        </p:attrNameLst>
                                      </p:cBhvr>
                                      <p:tavLst>
                                        <p:tav tm="0">
                                          <p:val>
                                            <p:strVal val="1+#ppt_h/2"/>
                                          </p:val>
                                        </p:tav>
                                        <p:tav tm="100000">
                                          <p:val>
                                            <p:strVal val="#ppt_y"/>
                                          </p:val>
                                        </p:tav>
                                      </p:tavLst>
                                    </p:anim>
                                  </p:childTnLst>
                                </p:cTn>
                              </p:par>
                              <p:par>
                                <p:cTn id="9" presetClass="entr" presetSubtype="6" presetID="2" grpId="1" fill="hold">
                                  <p:stCondLst>
                                    <p:cond delay="0"/>
                                  </p:stCondLst>
                                  <p:iterate type="el" backwards="0">
                                    <p:tmAbs val="0"/>
                                  </p:iterate>
                                  <p:childTnLst>
                                    <p:set>
                                      <p:cBhvr>
                                        <p:cTn id="10" fill="hold"/>
                                        <p:tgtEl>
                                          <p:spTgt spid="173">
                                            <p:txEl>
                                              <p:pRg st="0" end="0"/>
                                            </p:txEl>
                                          </p:spTgt>
                                        </p:tgtEl>
                                        <p:attrNameLst>
                                          <p:attrName>style.visibility</p:attrName>
                                        </p:attrNameLst>
                                      </p:cBhvr>
                                      <p:to>
                                        <p:strVal val="visible"/>
                                      </p:to>
                                    </p:set>
                                    <p:anim calcmode="lin" valueType="num">
                                      <p:cBhvr>
                                        <p:cTn id="11" dur="500" fill="hold"/>
                                        <p:tgtEl>
                                          <p:spTgt spid="173">
                                            <p:txEl>
                                              <p:pRg st="0" end="0"/>
                                            </p:txEl>
                                          </p:spTgt>
                                        </p:tgtEl>
                                        <p:attrNameLst>
                                          <p:attrName>ppt_x</p:attrName>
                                        </p:attrNameLst>
                                      </p:cBhvr>
                                      <p:tavLst>
                                        <p:tav tm="0">
                                          <p:val>
                                            <p:strVal val="1+#ppt_w/2"/>
                                          </p:val>
                                        </p:tav>
                                        <p:tav tm="100000">
                                          <p:val>
                                            <p:strVal val="#ppt_x"/>
                                          </p:val>
                                        </p:tav>
                                      </p:tavLst>
                                    </p:anim>
                                    <p:anim calcmode="lin" valueType="num">
                                      <p:cBhvr>
                                        <p:cTn id="12" dur="500" fill="hold"/>
                                        <p:tgtEl>
                                          <p:spTgt spid="17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6" presetID="2" grpId="1" fill="hold">
                                  <p:stCondLst>
                                    <p:cond delay="0"/>
                                  </p:stCondLst>
                                  <p:iterate type="el" backwards="0">
                                    <p:tmAbs val="0"/>
                                  </p:iterate>
                                  <p:childTnLst>
                                    <p:set>
                                      <p:cBhvr>
                                        <p:cTn id="16" fill="hold"/>
                                        <p:tgtEl>
                                          <p:spTgt spid="173">
                                            <p:txEl>
                                              <p:pRg st="1" end="1"/>
                                            </p:txEl>
                                          </p:spTgt>
                                        </p:tgtEl>
                                        <p:attrNameLst>
                                          <p:attrName>style.visibility</p:attrName>
                                        </p:attrNameLst>
                                      </p:cBhvr>
                                      <p:to>
                                        <p:strVal val="visible"/>
                                      </p:to>
                                    </p:set>
                                    <p:anim calcmode="lin" valueType="num">
                                      <p:cBhvr>
                                        <p:cTn id="17" dur="500" fill="hold"/>
                                        <p:tgtEl>
                                          <p:spTgt spid="173">
                                            <p:txEl>
                                              <p:pRg st="1" end="1"/>
                                            </p:txEl>
                                          </p:spTgt>
                                        </p:tgtEl>
                                        <p:attrNameLst>
                                          <p:attrName>ppt_x</p:attrName>
                                        </p:attrNameLst>
                                      </p:cBhvr>
                                      <p:tavLst>
                                        <p:tav tm="0">
                                          <p:val>
                                            <p:strVal val="1+#ppt_w/2"/>
                                          </p:val>
                                        </p:tav>
                                        <p:tav tm="100000">
                                          <p:val>
                                            <p:strVal val="#ppt_x"/>
                                          </p:val>
                                        </p:tav>
                                      </p:tavLst>
                                    </p:anim>
                                    <p:anim calcmode="lin" valueType="num">
                                      <p:cBhvr>
                                        <p:cTn id="18" dur="500" fill="hold"/>
                                        <p:tgtEl>
                                          <p:spTgt spid="173">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nodeType="afterEffect" presetClass="entr" presetSubtype="6" presetID="2" grpId="1" fill="hold">
                                  <p:stCondLst>
                                    <p:cond delay="0"/>
                                  </p:stCondLst>
                                  <p:iterate type="el" backwards="0">
                                    <p:tmAbs val="0"/>
                                  </p:iterate>
                                  <p:childTnLst>
                                    <p:set>
                                      <p:cBhvr>
                                        <p:cTn id="21" fill="hold"/>
                                        <p:tgtEl>
                                          <p:spTgt spid="173">
                                            <p:txEl>
                                              <p:pRg st="2" end="2"/>
                                            </p:txEl>
                                          </p:spTgt>
                                        </p:tgtEl>
                                        <p:attrNameLst>
                                          <p:attrName>style.visibility</p:attrName>
                                        </p:attrNameLst>
                                      </p:cBhvr>
                                      <p:to>
                                        <p:strVal val="visible"/>
                                      </p:to>
                                    </p:set>
                                    <p:anim calcmode="lin" valueType="num">
                                      <p:cBhvr>
                                        <p:cTn id="22" dur="500" fill="hold"/>
                                        <p:tgtEl>
                                          <p:spTgt spid="173">
                                            <p:txEl>
                                              <p:pRg st="2" end="2"/>
                                            </p:txEl>
                                          </p:spTgt>
                                        </p:tgtEl>
                                        <p:attrNameLst>
                                          <p:attrName>ppt_x</p:attrName>
                                        </p:attrNameLst>
                                      </p:cBhvr>
                                      <p:tavLst>
                                        <p:tav tm="0">
                                          <p:val>
                                            <p:strVal val="1+#ppt_w/2"/>
                                          </p:val>
                                        </p:tav>
                                        <p:tav tm="100000">
                                          <p:val>
                                            <p:strVal val="#ppt_x"/>
                                          </p:val>
                                        </p:tav>
                                      </p:tavLst>
                                    </p:anim>
                                    <p:anim calcmode="lin" valueType="num">
                                      <p:cBhvr>
                                        <p:cTn id="23" dur="500" fill="hold"/>
                                        <p:tgtEl>
                                          <p:spTgt spid="173">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nodeType="afterEffect" presetClass="entr" presetSubtype="6" presetID="2" grpId="1" fill="hold">
                                  <p:stCondLst>
                                    <p:cond delay="0"/>
                                  </p:stCondLst>
                                  <p:iterate type="el" backwards="0">
                                    <p:tmAbs val="0"/>
                                  </p:iterate>
                                  <p:childTnLst>
                                    <p:set>
                                      <p:cBhvr>
                                        <p:cTn id="26" fill="hold"/>
                                        <p:tgtEl>
                                          <p:spTgt spid="173">
                                            <p:txEl>
                                              <p:pRg st="3" end="3"/>
                                            </p:txEl>
                                          </p:spTgt>
                                        </p:tgtEl>
                                        <p:attrNameLst>
                                          <p:attrName>style.visibility</p:attrName>
                                        </p:attrNameLst>
                                      </p:cBhvr>
                                      <p:to>
                                        <p:strVal val="visible"/>
                                      </p:to>
                                    </p:set>
                                    <p:anim calcmode="lin" valueType="num">
                                      <p:cBhvr>
                                        <p:cTn id="27" dur="500" fill="hold"/>
                                        <p:tgtEl>
                                          <p:spTgt spid="173">
                                            <p:txEl>
                                              <p:pRg st="3" end="3"/>
                                            </p:txEl>
                                          </p:spTgt>
                                        </p:tgtEl>
                                        <p:attrNameLst>
                                          <p:attrName>ppt_x</p:attrName>
                                        </p:attrNameLst>
                                      </p:cBhvr>
                                      <p:tavLst>
                                        <p:tav tm="0">
                                          <p:val>
                                            <p:strVal val="1+#ppt_w/2"/>
                                          </p:val>
                                        </p:tav>
                                        <p:tav tm="100000">
                                          <p:val>
                                            <p:strVal val="#ppt_x"/>
                                          </p:val>
                                        </p:tav>
                                      </p:tavLst>
                                    </p:anim>
                                    <p:anim calcmode="lin" valueType="num">
                                      <p:cBhvr>
                                        <p:cTn id="28" dur="500" fill="hold"/>
                                        <p:tgtEl>
                                          <p:spTgt spid="173">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nodeType="afterEffect" presetClass="entr" presetSubtype="6" presetID="2" grpId="1" fill="hold">
                                  <p:stCondLst>
                                    <p:cond delay="0"/>
                                  </p:stCondLst>
                                  <p:iterate type="el" backwards="0">
                                    <p:tmAbs val="0"/>
                                  </p:iterate>
                                  <p:childTnLst>
                                    <p:set>
                                      <p:cBhvr>
                                        <p:cTn id="31" fill="hold"/>
                                        <p:tgtEl>
                                          <p:spTgt spid="173">
                                            <p:txEl>
                                              <p:pRg st="4" end="4"/>
                                            </p:txEl>
                                          </p:spTgt>
                                        </p:tgtEl>
                                        <p:attrNameLst>
                                          <p:attrName>style.visibility</p:attrName>
                                        </p:attrNameLst>
                                      </p:cBhvr>
                                      <p:to>
                                        <p:strVal val="visible"/>
                                      </p:to>
                                    </p:set>
                                    <p:anim calcmode="lin" valueType="num">
                                      <p:cBhvr>
                                        <p:cTn id="32" dur="500" fill="hold"/>
                                        <p:tgtEl>
                                          <p:spTgt spid="173">
                                            <p:txEl>
                                              <p:pRg st="4" end="4"/>
                                            </p:txEl>
                                          </p:spTgt>
                                        </p:tgtEl>
                                        <p:attrNameLst>
                                          <p:attrName>ppt_x</p:attrName>
                                        </p:attrNameLst>
                                      </p:cBhvr>
                                      <p:tavLst>
                                        <p:tav tm="0">
                                          <p:val>
                                            <p:strVal val="1+#ppt_w/2"/>
                                          </p:val>
                                        </p:tav>
                                        <p:tav tm="100000">
                                          <p:val>
                                            <p:strVal val="#ppt_x"/>
                                          </p:val>
                                        </p:tav>
                                      </p:tavLst>
                                    </p:anim>
                                    <p:anim calcmode="lin" valueType="num">
                                      <p:cBhvr>
                                        <p:cTn id="33" dur="500" fill="hold"/>
                                        <p:tgtEl>
                                          <p:spTgt spid="17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nodeType="clickEffect" presetClass="entr" presetSubtype="6" presetID="2" grpId="1" fill="hold">
                                  <p:stCondLst>
                                    <p:cond delay="0"/>
                                  </p:stCondLst>
                                  <p:iterate type="el" backwards="0">
                                    <p:tmAbs val="0"/>
                                  </p:iterate>
                                  <p:childTnLst>
                                    <p:set>
                                      <p:cBhvr>
                                        <p:cTn id="37" fill="hold"/>
                                        <p:tgtEl>
                                          <p:spTgt spid="173">
                                            <p:txEl>
                                              <p:pRg st="5" end="5"/>
                                            </p:txEl>
                                          </p:spTgt>
                                        </p:tgtEl>
                                        <p:attrNameLst>
                                          <p:attrName>style.visibility</p:attrName>
                                        </p:attrNameLst>
                                      </p:cBhvr>
                                      <p:to>
                                        <p:strVal val="visible"/>
                                      </p:to>
                                    </p:set>
                                    <p:anim calcmode="lin" valueType="num">
                                      <p:cBhvr>
                                        <p:cTn id="38" dur="500" fill="hold"/>
                                        <p:tgtEl>
                                          <p:spTgt spid="173">
                                            <p:txEl>
                                              <p:pRg st="5" end="5"/>
                                            </p:txEl>
                                          </p:spTgt>
                                        </p:tgtEl>
                                        <p:attrNameLst>
                                          <p:attrName>ppt_x</p:attrName>
                                        </p:attrNameLst>
                                      </p:cBhvr>
                                      <p:tavLst>
                                        <p:tav tm="0">
                                          <p:val>
                                            <p:strVal val="1+#ppt_w/2"/>
                                          </p:val>
                                        </p:tav>
                                        <p:tav tm="100000">
                                          <p:val>
                                            <p:strVal val="#ppt_x"/>
                                          </p:val>
                                        </p:tav>
                                      </p:tavLst>
                                    </p:anim>
                                    <p:anim calcmode="lin" valueType="num">
                                      <p:cBhvr>
                                        <p:cTn id="39" dur="500" fill="hold"/>
                                        <p:tgtEl>
                                          <p:spTgt spid="173">
                                            <p:txEl>
                                              <p:pRg st="5" end="5"/>
                                            </p:txEl>
                                          </p:spTgt>
                                        </p:tgtEl>
                                        <p:attrNameLst>
                                          <p:attrName>ppt_y</p:attrName>
                                        </p:attrNameLst>
                                      </p:cBhvr>
                                      <p:tavLst>
                                        <p:tav tm="0">
                                          <p:val>
                                            <p:strVal val="1+#ppt_h/2"/>
                                          </p:val>
                                        </p:tav>
                                        <p:tav tm="100000">
                                          <p:val>
                                            <p:strVal val="#ppt_y"/>
                                          </p:val>
                                        </p:tav>
                                      </p:tavLst>
                                    </p:anim>
                                  </p:childTnLst>
                                </p:cTn>
                              </p:par>
                            </p:childTnLst>
                          </p:cTn>
                        </p:par>
                        <p:par>
                          <p:cTn id="40" fill="hold">
                            <p:stCondLst>
                              <p:cond delay="500"/>
                            </p:stCondLst>
                            <p:childTnLst>
                              <p:par>
                                <p:cTn id="41" nodeType="afterEffect" presetClass="entr" presetSubtype="6" presetID="2" grpId="1" fill="hold">
                                  <p:stCondLst>
                                    <p:cond delay="0"/>
                                  </p:stCondLst>
                                  <p:iterate type="el" backwards="0">
                                    <p:tmAbs val="0"/>
                                  </p:iterate>
                                  <p:childTnLst>
                                    <p:set>
                                      <p:cBhvr>
                                        <p:cTn id="42" fill="hold"/>
                                        <p:tgtEl>
                                          <p:spTgt spid="173">
                                            <p:txEl>
                                              <p:pRg st="6" end="6"/>
                                            </p:txEl>
                                          </p:spTgt>
                                        </p:tgtEl>
                                        <p:attrNameLst>
                                          <p:attrName>style.visibility</p:attrName>
                                        </p:attrNameLst>
                                      </p:cBhvr>
                                      <p:to>
                                        <p:strVal val="visible"/>
                                      </p:to>
                                    </p:set>
                                    <p:anim calcmode="lin" valueType="num">
                                      <p:cBhvr>
                                        <p:cTn id="43" dur="500" fill="hold"/>
                                        <p:tgtEl>
                                          <p:spTgt spid="173">
                                            <p:txEl>
                                              <p:pRg st="6" end="6"/>
                                            </p:txEl>
                                          </p:spTgt>
                                        </p:tgtEl>
                                        <p:attrNameLst>
                                          <p:attrName>ppt_x</p:attrName>
                                        </p:attrNameLst>
                                      </p:cBhvr>
                                      <p:tavLst>
                                        <p:tav tm="0">
                                          <p:val>
                                            <p:strVal val="1+#ppt_w/2"/>
                                          </p:val>
                                        </p:tav>
                                        <p:tav tm="100000">
                                          <p:val>
                                            <p:strVal val="#ppt_x"/>
                                          </p:val>
                                        </p:tav>
                                      </p:tavLst>
                                    </p:anim>
                                    <p:anim calcmode="lin" valueType="num">
                                      <p:cBhvr>
                                        <p:cTn id="44" dur="500" fill="hold"/>
                                        <p:tgtEl>
                                          <p:spTgt spid="173">
                                            <p:txEl>
                                              <p:pRg st="6" end="6"/>
                                            </p:txEl>
                                          </p:spTgt>
                                        </p:tgtEl>
                                        <p:attrNameLst>
                                          <p:attrName>ppt_y</p:attrName>
                                        </p:attrNameLst>
                                      </p:cBhvr>
                                      <p:tavLst>
                                        <p:tav tm="0">
                                          <p:val>
                                            <p:strVal val="1+#ppt_h/2"/>
                                          </p:val>
                                        </p:tav>
                                        <p:tav tm="100000">
                                          <p:val>
                                            <p:strVal val="#ppt_y"/>
                                          </p:val>
                                        </p:tav>
                                      </p:tavLst>
                                    </p:anim>
                                  </p:childTnLst>
                                </p:cTn>
                              </p:par>
                            </p:childTnLst>
                          </p:cTn>
                        </p:par>
                        <p:par>
                          <p:cTn id="45" fill="hold">
                            <p:stCondLst>
                              <p:cond delay="1000"/>
                            </p:stCondLst>
                            <p:childTnLst>
                              <p:par>
                                <p:cTn id="46" nodeType="afterEffect" presetClass="entr" presetSubtype="6" presetID="2" grpId="1" fill="hold">
                                  <p:stCondLst>
                                    <p:cond delay="0"/>
                                  </p:stCondLst>
                                  <p:iterate type="el" backwards="0">
                                    <p:tmAbs val="0"/>
                                  </p:iterate>
                                  <p:childTnLst>
                                    <p:set>
                                      <p:cBhvr>
                                        <p:cTn id="47" fill="hold"/>
                                        <p:tgtEl>
                                          <p:spTgt spid="173">
                                            <p:txEl>
                                              <p:pRg st="7" end="7"/>
                                            </p:txEl>
                                          </p:spTgt>
                                        </p:tgtEl>
                                        <p:attrNameLst>
                                          <p:attrName>style.visibility</p:attrName>
                                        </p:attrNameLst>
                                      </p:cBhvr>
                                      <p:to>
                                        <p:strVal val="visible"/>
                                      </p:to>
                                    </p:set>
                                    <p:anim calcmode="lin" valueType="num">
                                      <p:cBhvr>
                                        <p:cTn id="48" dur="500" fill="hold"/>
                                        <p:tgtEl>
                                          <p:spTgt spid="173">
                                            <p:txEl>
                                              <p:pRg st="7" end="7"/>
                                            </p:txEl>
                                          </p:spTgt>
                                        </p:tgtEl>
                                        <p:attrNameLst>
                                          <p:attrName>ppt_x</p:attrName>
                                        </p:attrNameLst>
                                      </p:cBhvr>
                                      <p:tavLst>
                                        <p:tav tm="0">
                                          <p:val>
                                            <p:strVal val="1+#ppt_w/2"/>
                                          </p:val>
                                        </p:tav>
                                        <p:tav tm="100000">
                                          <p:val>
                                            <p:strVal val="#ppt_x"/>
                                          </p:val>
                                        </p:tav>
                                      </p:tavLst>
                                    </p:anim>
                                    <p:anim calcmode="lin" valueType="num">
                                      <p:cBhvr>
                                        <p:cTn id="49" dur="500" fill="hold"/>
                                        <p:tgtEl>
                                          <p:spTgt spid="173">
                                            <p:txEl>
                                              <p:pRg st="7" end="7"/>
                                            </p:txEl>
                                          </p:spTgt>
                                        </p:tgtEl>
                                        <p:attrNameLst>
                                          <p:attrName>ppt_y</p:attrName>
                                        </p:attrNameLst>
                                      </p:cBhvr>
                                      <p:tavLst>
                                        <p:tav tm="0">
                                          <p:val>
                                            <p:strVal val="1+#ppt_h/2"/>
                                          </p:val>
                                        </p:tav>
                                        <p:tav tm="100000">
                                          <p:val>
                                            <p:strVal val="#ppt_y"/>
                                          </p:val>
                                        </p:tav>
                                      </p:tavLst>
                                    </p:anim>
                                  </p:childTnLst>
                                </p:cTn>
                              </p:par>
                            </p:childTnLst>
                          </p:cTn>
                        </p:par>
                        <p:par>
                          <p:cTn id="50" fill="hold">
                            <p:stCondLst>
                              <p:cond delay="1500"/>
                            </p:stCondLst>
                            <p:childTnLst>
                              <p:par>
                                <p:cTn id="51" nodeType="afterEffect" presetClass="entr" presetSubtype="6" presetID="2" grpId="1" fill="hold">
                                  <p:stCondLst>
                                    <p:cond delay="0"/>
                                  </p:stCondLst>
                                  <p:iterate type="el" backwards="0">
                                    <p:tmAbs val="0"/>
                                  </p:iterate>
                                  <p:childTnLst>
                                    <p:set>
                                      <p:cBhvr>
                                        <p:cTn id="52" fill="hold"/>
                                        <p:tgtEl>
                                          <p:spTgt spid="173">
                                            <p:txEl>
                                              <p:pRg st="8" end="8"/>
                                            </p:txEl>
                                          </p:spTgt>
                                        </p:tgtEl>
                                        <p:attrNameLst>
                                          <p:attrName>style.visibility</p:attrName>
                                        </p:attrNameLst>
                                      </p:cBhvr>
                                      <p:to>
                                        <p:strVal val="visible"/>
                                      </p:to>
                                    </p:set>
                                    <p:anim calcmode="lin" valueType="num">
                                      <p:cBhvr>
                                        <p:cTn id="53" dur="500" fill="hold"/>
                                        <p:tgtEl>
                                          <p:spTgt spid="173">
                                            <p:txEl>
                                              <p:pRg st="8" end="8"/>
                                            </p:txEl>
                                          </p:spTgt>
                                        </p:tgtEl>
                                        <p:attrNameLst>
                                          <p:attrName>ppt_x</p:attrName>
                                        </p:attrNameLst>
                                      </p:cBhvr>
                                      <p:tavLst>
                                        <p:tav tm="0">
                                          <p:val>
                                            <p:strVal val="1+#ppt_w/2"/>
                                          </p:val>
                                        </p:tav>
                                        <p:tav tm="100000">
                                          <p:val>
                                            <p:strVal val="#ppt_x"/>
                                          </p:val>
                                        </p:tav>
                                      </p:tavLst>
                                    </p:anim>
                                    <p:anim calcmode="lin" valueType="num">
                                      <p:cBhvr>
                                        <p:cTn id="54" dur="500" fill="hold"/>
                                        <p:tgtEl>
                                          <p:spTgt spid="173">
                                            <p:txEl>
                                              <p:pRg st="8" end="8"/>
                                            </p:txEl>
                                          </p:spTgt>
                                        </p:tgtEl>
                                        <p:attrNameLst>
                                          <p:attrName>ppt_y</p:attrName>
                                        </p:attrNameLst>
                                      </p:cBhvr>
                                      <p:tavLst>
                                        <p:tav tm="0">
                                          <p:val>
                                            <p:strVal val="1+#ppt_h/2"/>
                                          </p:val>
                                        </p:tav>
                                        <p:tav tm="100000">
                                          <p:val>
                                            <p:strVal val="#ppt_y"/>
                                          </p:val>
                                        </p:tav>
                                      </p:tavLst>
                                    </p:anim>
                                  </p:childTnLst>
                                </p:cTn>
                              </p:par>
                            </p:childTnLst>
                          </p:cTn>
                        </p:par>
                        <p:par>
                          <p:cTn id="55" fill="hold">
                            <p:stCondLst>
                              <p:cond delay="2000"/>
                            </p:stCondLst>
                            <p:childTnLst>
                              <p:par>
                                <p:cTn id="56" nodeType="afterEffect" presetClass="entr" presetSubtype="6" presetID="2" grpId="1" fill="hold">
                                  <p:stCondLst>
                                    <p:cond delay="0"/>
                                  </p:stCondLst>
                                  <p:iterate type="el" backwards="0">
                                    <p:tmAbs val="0"/>
                                  </p:iterate>
                                  <p:childTnLst>
                                    <p:set>
                                      <p:cBhvr>
                                        <p:cTn id="57" fill="hold"/>
                                        <p:tgtEl>
                                          <p:spTgt spid="173">
                                            <p:txEl>
                                              <p:pRg st="9" end="9"/>
                                            </p:txEl>
                                          </p:spTgt>
                                        </p:tgtEl>
                                        <p:attrNameLst>
                                          <p:attrName>style.visibility</p:attrName>
                                        </p:attrNameLst>
                                      </p:cBhvr>
                                      <p:to>
                                        <p:strVal val="visible"/>
                                      </p:to>
                                    </p:set>
                                    <p:anim calcmode="lin" valueType="num">
                                      <p:cBhvr>
                                        <p:cTn id="58" dur="500" fill="hold"/>
                                        <p:tgtEl>
                                          <p:spTgt spid="173">
                                            <p:txEl>
                                              <p:pRg st="9" end="9"/>
                                            </p:txEl>
                                          </p:spTgt>
                                        </p:tgtEl>
                                        <p:attrNameLst>
                                          <p:attrName>ppt_x</p:attrName>
                                        </p:attrNameLst>
                                      </p:cBhvr>
                                      <p:tavLst>
                                        <p:tav tm="0">
                                          <p:val>
                                            <p:strVal val="1+#ppt_w/2"/>
                                          </p:val>
                                        </p:tav>
                                        <p:tav tm="100000">
                                          <p:val>
                                            <p:strVal val="#ppt_x"/>
                                          </p:val>
                                        </p:tav>
                                      </p:tavLst>
                                    </p:anim>
                                    <p:anim calcmode="lin" valueType="num">
                                      <p:cBhvr>
                                        <p:cTn id="59" dur="500" fill="hold"/>
                                        <p:tgtEl>
                                          <p:spTgt spid="17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nodeType="clickEffect" presetClass="entr" presetSubtype="6" presetID="2" grpId="1" fill="hold">
                                  <p:stCondLst>
                                    <p:cond delay="0"/>
                                  </p:stCondLst>
                                  <p:iterate type="el" backwards="0">
                                    <p:tmAbs val="0"/>
                                  </p:iterate>
                                  <p:childTnLst>
                                    <p:set>
                                      <p:cBhvr>
                                        <p:cTn id="63" fill="hold"/>
                                        <p:tgtEl>
                                          <p:spTgt spid="173">
                                            <p:txEl>
                                              <p:pRg st="10" end="10"/>
                                            </p:txEl>
                                          </p:spTgt>
                                        </p:tgtEl>
                                        <p:attrNameLst>
                                          <p:attrName>style.visibility</p:attrName>
                                        </p:attrNameLst>
                                      </p:cBhvr>
                                      <p:to>
                                        <p:strVal val="visible"/>
                                      </p:to>
                                    </p:set>
                                    <p:anim calcmode="lin" valueType="num">
                                      <p:cBhvr>
                                        <p:cTn id="64" dur="500" fill="hold"/>
                                        <p:tgtEl>
                                          <p:spTgt spid="173">
                                            <p:txEl>
                                              <p:pRg st="10" end="10"/>
                                            </p:txEl>
                                          </p:spTgt>
                                        </p:tgtEl>
                                        <p:attrNameLst>
                                          <p:attrName>ppt_x</p:attrName>
                                        </p:attrNameLst>
                                      </p:cBhvr>
                                      <p:tavLst>
                                        <p:tav tm="0">
                                          <p:val>
                                            <p:strVal val="1+#ppt_w/2"/>
                                          </p:val>
                                        </p:tav>
                                        <p:tav tm="100000">
                                          <p:val>
                                            <p:strVal val="#ppt_x"/>
                                          </p:val>
                                        </p:tav>
                                      </p:tavLst>
                                    </p:anim>
                                    <p:anim calcmode="lin" valueType="num">
                                      <p:cBhvr>
                                        <p:cTn id="65" dur="500" fill="hold"/>
                                        <p:tgtEl>
                                          <p:spTgt spid="173">
                                            <p:txEl>
                                              <p:pRg st="10" end="10"/>
                                            </p:txEl>
                                          </p:spTgt>
                                        </p:tgtEl>
                                        <p:attrNameLst>
                                          <p:attrName>ppt_y</p:attrName>
                                        </p:attrNameLst>
                                      </p:cBhvr>
                                      <p:tavLst>
                                        <p:tav tm="0">
                                          <p:val>
                                            <p:strVal val="1+#ppt_h/2"/>
                                          </p:val>
                                        </p:tav>
                                        <p:tav tm="100000">
                                          <p:val>
                                            <p:strVal val="#ppt_y"/>
                                          </p:val>
                                        </p:tav>
                                      </p:tavLst>
                                    </p:anim>
                                  </p:childTnLst>
                                </p:cTn>
                              </p:par>
                            </p:childTnLst>
                          </p:cTn>
                        </p:par>
                        <p:par>
                          <p:cTn id="66" fill="hold">
                            <p:stCondLst>
                              <p:cond delay="500"/>
                            </p:stCondLst>
                            <p:childTnLst>
                              <p:par>
                                <p:cTn id="67" nodeType="afterEffect" presetClass="entr" presetSubtype="6" presetID="2" grpId="1" fill="hold">
                                  <p:stCondLst>
                                    <p:cond delay="0"/>
                                  </p:stCondLst>
                                  <p:iterate type="el" backwards="0">
                                    <p:tmAbs val="0"/>
                                  </p:iterate>
                                  <p:childTnLst>
                                    <p:set>
                                      <p:cBhvr>
                                        <p:cTn id="68" fill="hold"/>
                                        <p:tgtEl>
                                          <p:spTgt spid="173">
                                            <p:txEl>
                                              <p:pRg st="11" end="11"/>
                                            </p:txEl>
                                          </p:spTgt>
                                        </p:tgtEl>
                                        <p:attrNameLst>
                                          <p:attrName>style.visibility</p:attrName>
                                        </p:attrNameLst>
                                      </p:cBhvr>
                                      <p:to>
                                        <p:strVal val="visible"/>
                                      </p:to>
                                    </p:set>
                                    <p:anim calcmode="lin" valueType="num">
                                      <p:cBhvr>
                                        <p:cTn id="69" dur="500" fill="hold"/>
                                        <p:tgtEl>
                                          <p:spTgt spid="173">
                                            <p:txEl>
                                              <p:pRg st="11" end="11"/>
                                            </p:txEl>
                                          </p:spTgt>
                                        </p:tgtEl>
                                        <p:attrNameLst>
                                          <p:attrName>ppt_x</p:attrName>
                                        </p:attrNameLst>
                                      </p:cBhvr>
                                      <p:tavLst>
                                        <p:tav tm="0">
                                          <p:val>
                                            <p:strVal val="1+#ppt_w/2"/>
                                          </p:val>
                                        </p:tav>
                                        <p:tav tm="100000">
                                          <p:val>
                                            <p:strVal val="#ppt_x"/>
                                          </p:val>
                                        </p:tav>
                                      </p:tavLst>
                                    </p:anim>
                                    <p:anim calcmode="lin" valueType="num">
                                      <p:cBhvr>
                                        <p:cTn id="70" dur="500" fill="hold"/>
                                        <p:tgtEl>
                                          <p:spTgt spid="173">
                                            <p:txEl>
                                              <p:pRg st="11" end="11"/>
                                            </p:txEl>
                                          </p:spTgt>
                                        </p:tgtEl>
                                        <p:attrNameLst>
                                          <p:attrName>ppt_y</p:attrName>
                                        </p:attrNameLst>
                                      </p:cBhvr>
                                      <p:tavLst>
                                        <p:tav tm="0">
                                          <p:val>
                                            <p:strVal val="1+#ppt_h/2"/>
                                          </p:val>
                                        </p:tav>
                                        <p:tav tm="100000">
                                          <p:val>
                                            <p:strVal val="#ppt_y"/>
                                          </p:val>
                                        </p:tav>
                                      </p:tavLst>
                                    </p:anim>
                                  </p:childTnLst>
                                </p:cTn>
                              </p:par>
                            </p:childTnLst>
                          </p:cTn>
                        </p:par>
                        <p:par>
                          <p:cTn id="71" fill="hold">
                            <p:stCondLst>
                              <p:cond delay="1000"/>
                            </p:stCondLst>
                            <p:childTnLst>
                              <p:par>
                                <p:cTn id="72" nodeType="afterEffect" presetClass="entr" presetSubtype="6" presetID="2" grpId="1" fill="hold">
                                  <p:stCondLst>
                                    <p:cond delay="0"/>
                                  </p:stCondLst>
                                  <p:iterate type="el" backwards="0">
                                    <p:tmAbs val="0"/>
                                  </p:iterate>
                                  <p:childTnLst>
                                    <p:set>
                                      <p:cBhvr>
                                        <p:cTn id="73" fill="hold"/>
                                        <p:tgtEl>
                                          <p:spTgt spid="173">
                                            <p:txEl>
                                              <p:pRg st="12" end="12"/>
                                            </p:txEl>
                                          </p:spTgt>
                                        </p:tgtEl>
                                        <p:attrNameLst>
                                          <p:attrName>style.visibility</p:attrName>
                                        </p:attrNameLst>
                                      </p:cBhvr>
                                      <p:to>
                                        <p:strVal val="visible"/>
                                      </p:to>
                                    </p:set>
                                    <p:anim calcmode="lin" valueType="num">
                                      <p:cBhvr>
                                        <p:cTn id="74" dur="500" fill="hold"/>
                                        <p:tgtEl>
                                          <p:spTgt spid="173">
                                            <p:txEl>
                                              <p:pRg st="12" end="12"/>
                                            </p:txEl>
                                          </p:spTgt>
                                        </p:tgtEl>
                                        <p:attrNameLst>
                                          <p:attrName>ppt_x</p:attrName>
                                        </p:attrNameLst>
                                      </p:cBhvr>
                                      <p:tavLst>
                                        <p:tav tm="0">
                                          <p:val>
                                            <p:strVal val="1+#ppt_w/2"/>
                                          </p:val>
                                        </p:tav>
                                        <p:tav tm="100000">
                                          <p:val>
                                            <p:strVal val="#ppt_x"/>
                                          </p:val>
                                        </p:tav>
                                      </p:tavLst>
                                    </p:anim>
                                    <p:anim calcmode="lin" valueType="num">
                                      <p:cBhvr>
                                        <p:cTn id="75" dur="500" fill="hold"/>
                                        <p:tgtEl>
                                          <p:spTgt spid="173">
                                            <p:txEl>
                                              <p:pRg st="12" end="12"/>
                                            </p:txEl>
                                          </p:spTgt>
                                        </p:tgtEl>
                                        <p:attrNameLst>
                                          <p:attrName>ppt_y</p:attrName>
                                        </p:attrNameLst>
                                      </p:cBhvr>
                                      <p:tavLst>
                                        <p:tav tm="0">
                                          <p:val>
                                            <p:strVal val="1+#ppt_h/2"/>
                                          </p:val>
                                        </p:tav>
                                        <p:tav tm="100000">
                                          <p:val>
                                            <p:strVal val="#ppt_y"/>
                                          </p:val>
                                        </p:tav>
                                      </p:tavLst>
                                    </p:anim>
                                  </p:childTnLst>
                                </p:cTn>
                              </p:par>
                            </p:childTnLst>
                          </p:cTn>
                        </p:par>
                        <p:par>
                          <p:cTn id="76" fill="hold">
                            <p:stCondLst>
                              <p:cond delay="1500"/>
                            </p:stCondLst>
                            <p:childTnLst>
                              <p:par>
                                <p:cTn id="77" nodeType="afterEffect" presetClass="entr" presetSubtype="6" presetID="2" grpId="1" fill="hold">
                                  <p:stCondLst>
                                    <p:cond delay="0"/>
                                  </p:stCondLst>
                                  <p:iterate type="el" backwards="0">
                                    <p:tmAbs val="0"/>
                                  </p:iterate>
                                  <p:childTnLst>
                                    <p:set>
                                      <p:cBhvr>
                                        <p:cTn id="78" fill="hold"/>
                                        <p:tgtEl>
                                          <p:spTgt spid="173">
                                            <p:txEl>
                                              <p:pRg st="13" end="13"/>
                                            </p:txEl>
                                          </p:spTgt>
                                        </p:tgtEl>
                                        <p:attrNameLst>
                                          <p:attrName>style.visibility</p:attrName>
                                        </p:attrNameLst>
                                      </p:cBhvr>
                                      <p:to>
                                        <p:strVal val="visible"/>
                                      </p:to>
                                    </p:set>
                                    <p:anim calcmode="lin" valueType="num">
                                      <p:cBhvr>
                                        <p:cTn id="79" dur="500" fill="hold"/>
                                        <p:tgtEl>
                                          <p:spTgt spid="173">
                                            <p:txEl>
                                              <p:pRg st="13" end="13"/>
                                            </p:txEl>
                                          </p:spTgt>
                                        </p:tgtEl>
                                        <p:attrNameLst>
                                          <p:attrName>ppt_x</p:attrName>
                                        </p:attrNameLst>
                                      </p:cBhvr>
                                      <p:tavLst>
                                        <p:tav tm="0">
                                          <p:val>
                                            <p:strVal val="1+#ppt_w/2"/>
                                          </p:val>
                                        </p:tav>
                                        <p:tav tm="100000">
                                          <p:val>
                                            <p:strVal val="#ppt_x"/>
                                          </p:val>
                                        </p:tav>
                                      </p:tavLst>
                                    </p:anim>
                                    <p:anim calcmode="lin" valueType="num">
                                      <p:cBhvr>
                                        <p:cTn id="80" dur="500" fill="hold"/>
                                        <p:tgtEl>
                                          <p:spTgt spid="173">
                                            <p:txEl>
                                              <p:pRg st="13" end="13"/>
                                            </p:txEl>
                                          </p:spTgt>
                                        </p:tgtEl>
                                        <p:attrNameLst>
                                          <p:attrName>ppt_y</p:attrName>
                                        </p:attrNameLst>
                                      </p:cBhvr>
                                      <p:tavLst>
                                        <p:tav tm="0">
                                          <p:val>
                                            <p:strVal val="1+#ppt_h/2"/>
                                          </p:val>
                                        </p:tav>
                                        <p:tav tm="100000">
                                          <p:val>
                                            <p:strVal val="#ppt_y"/>
                                          </p:val>
                                        </p:tav>
                                      </p:tavLst>
                                    </p:anim>
                                  </p:childTnLst>
                                </p:cTn>
                              </p:par>
                            </p:childTnLst>
                          </p:cTn>
                        </p:par>
                        <p:par>
                          <p:cTn id="81" fill="hold">
                            <p:stCondLst>
                              <p:cond delay="2000"/>
                            </p:stCondLst>
                            <p:childTnLst>
                              <p:par>
                                <p:cTn id="82" nodeType="afterEffect" presetClass="entr" presetSubtype="6" presetID="2" grpId="1" fill="hold">
                                  <p:stCondLst>
                                    <p:cond delay="0"/>
                                  </p:stCondLst>
                                  <p:iterate type="el" backwards="0">
                                    <p:tmAbs val="0"/>
                                  </p:iterate>
                                  <p:childTnLst>
                                    <p:set>
                                      <p:cBhvr>
                                        <p:cTn id="83" fill="hold"/>
                                        <p:tgtEl>
                                          <p:spTgt spid="173">
                                            <p:txEl>
                                              <p:pRg st="14" end="14"/>
                                            </p:txEl>
                                          </p:spTgt>
                                        </p:tgtEl>
                                        <p:attrNameLst>
                                          <p:attrName>style.visibility</p:attrName>
                                        </p:attrNameLst>
                                      </p:cBhvr>
                                      <p:to>
                                        <p:strVal val="visible"/>
                                      </p:to>
                                    </p:set>
                                    <p:anim calcmode="lin" valueType="num">
                                      <p:cBhvr>
                                        <p:cTn id="84" dur="500" fill="hold"/>
                                        <p:tgtEl>
                                          <p:spTgt spid="173">
                                            <p:txEl>
                                              <p:pRg st="14" end="14"/>
                                            </p:txEl>
                                          </p:spTgt>
                                        </p:tgtEl>
                                        <p:attrNameLst>
                                          <p:attrName>ppt_x</p:attrName>
                                        </p:attrNameLst>
                                      </p:cBhvr>
                                      <p:tavLst>
                                        <p:tav tm="0">
                                          <p:val>
                                            <p:strVal val="1+#ppt_w/2"/>
                                          </p:val>
                                        </p:tav>
                                        <p:tav tm="100000">
                                          <p:val>
                                            <p:strVal val="#ppt_x"/>
                                          </p:val>
                                        </p:tav>
                                      </p:tavLst>
                                    </p:anim>
                                    <p:anim calcmode="lin" valueType="num">
                                      <p:cBhvr>
                                        <p:cTn id="85" dur="500" fill="hold"/>
                                        <p:tgtEl>
                                          <p:spTgt spid="17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nodeType="clickEffect" presetClass="entr" presetSubtype="6" presetID="2" grpId="1" fill="hold">
                                  <p:stCondLst>
                                    <p:cond delay="0"/>
                                  </p:stCondLst>
                                  <p:iterate type="el" backwards="0">
                                    <p:tmAbs val="0"/>
                                  </p:iterate>
                                  <p:childTnLst>
                                    <p:set>
                                      <p:cBhvr>
                                        <p:cTn id="89" fill="hold"/>
                                        <p:tgtEl>
                                          <p:spTgt spid="173">
                                            <p:txEl>
                                              <p:pRg st="15" end="15"/>
                                            </p:txEl>
                                          </p:spTgt>
                                        </p:tgtEl>
                                        <p:attrNameLst>
                                          <p:attrName>style.visibility</p:attrName>
                                        </p:attrNameLst>
                                      </p:cBhvr>
                                      <p:to>
                                        <p:strVal val="visible"/>
                                      </p:to>
                                    </p:set>
                                    <p:anim calcmode="lin" valueType="num">
                                      <p:cBhvr>
                                        <p:cTn id="90" dur="500" fill="hold"/>
                                        <p:tgtEl>
                                          <p:spTgt spid="173">
                                            <p:txEl>
                                              <p:pRg st="15" end="15"/>
                                            </p:txEl>
                                          </p:spTgt>
                                        </p:tgtEl>
                                        <p:attrNameLst>
                                          <p:attrName>ppt_x</p:attrName>
                                        </p:attrNameLst>
                                      </p:cBhvr>
                                      <p:tavLst>
                                        <p:tav tm="0">
                                          <p:val>
                                            <p:strVal val="1+#ppt_w/2"/>
                                          </p:val>
                                        </p:tav>
                                        <p:tav tm="100000">
                                          <p:val>
                                            <p:strVal val="#ppt_x"/>
                                          </p:val>
                                        </p:tav>
                                      </p:tavLst>
                                    </p:anim>
                                    <p:anim calcmode="lin" valueType="num">
                                      <p:cBhvr>
                                        <p:cTn id="91" dur="500" fill="hold"/>
                                        <p:tgtEl>
                                          <p:spTgt spid="17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nodeType="clickEffect" presetClass="entr" presetSubtype="6" presetID="2" grpId="1" fill="hold">
                                  <p:stCondLst>
                                    <p:cond delay="0"/>
                                  </p:stCondLst>
                                  <p:iterate type="el" backwards="0">
                                    <p:tmAbs val="0"/>
                                  </p:iterate>
                                  <p:childTnLst>
                                    <p:set>
                                      <p:cBhvr>
                                        <p:cTn id="95" fill="hold"/>
                                        <p:tgtEl>
                                          <p:spTgt spid="173">
                                            <p:txEl>
                                              <p:pRg st="16" end="16"/>
                                            </p:txEl>
                                          </p:spTgt>
                                        </p:tgtEl>
                                        <p:attrNameLst>
                                          <p:attrName>style.visibility</p:attrName>
                                        </p:attrNameLst>
                                      </p:cBhvr>
                                      <p:to>
                                        <p:strVal val="visible"/>
                                      </p:to>
                                    </p:set>
                                    <p:anim calcmode="lin" valueType="num">
                                      <p:cBhvr>
                                        <p:cTn id="96" dur="500" fill="hold"/>
                                        <p:tgtEl>
                                          <p:spTgt spid="173">
                                            <p:txEl>
                                              <p:pRg st="16" end="16"/>
                                            </p:txEl>
                                          </p:spTgt>
                                        </p:tgtEl>
                                        <p:attrNameLst>
                                          <p:attrName>ppt_x</p:attrName>
                                        </p:attrNameLst>
                                      </p:cBhvr>
                                      <p:tavLst>
                                        <p:tav tm="0">
                                          <p:val>
                                            <p:strVal val="1+#ppt_w/2"/>
                                          </p:val>
                                        </p:tav>
                                        <p:tav tm="100000">
                                          <p:val>
                                            <p:strVal val="#ppt_x"/>
                                          </p:val>
                                        </p:tav>
                                      </p:tavLst>
                                    </p:anim>
                                    <p:anim calcmode="lin" valueType="num">
                                      <p:cBhvr>
                                        <p:cTn id="97" dur="500" fill="hold"/>
                                        <p:tgtEl>
                                          <p:spTgt spid="173">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nodeType="clickEffect" presetClass="entr" presetSubtype="6" presetID="2" grpId="1" fill="hold">
                                  <p:stCondLst>
                                    <p:cond delay="0"/>
                                  </p:stCondLst>
                                  <p:iterate type="el" backwards="0">
                                    <p:tmAbs val="0"/>
                                  </p:iterate>
                                  <p:childTnLst>
                                    <p:set>
                                      <p:cBhvr>
                                        <p:cTn id="101" fill="hold"/>
                                        <p:tgtEl>
                                          <p:spTgt spid="173">
                                            <p:txEl>
                                              <p:pRg st="17" end="17"/>
                                            </p:txEl>
                                          </p:spTgt>
                                        </p:tgtEl>
                                        <p:attrNameLst>
                                          <p:attrName>style.visibility</p:attrName>
                                        </p:attrNameLst>
                                      </p:cBhvr>
                                      <p:to>
                                        <p:strVal val="visible"/>
                                      </p:to>
                                    </p:set>
                                    <p:anim calcmode="lin" valueType="num">
                                      <p:cBhvr>
                                        <p:cTn id="102" dur="500" fill="hold"/>
                                        <p:tgtEl>
                                          <p:spTgt spid="173">
                                            <p:txEl>
                                              <p:pRg st="17" end="17"/>
                                            </p:txEl>
                                          </p:spTgt>
                                        </p:tgtEl>
                                        <p:attrNameLst>
                                          <p:attrName>ppt_x</p:attrName>
                                        </p:attrNameLst>
                                      </p:cBhvr>
                                      <p:tavLst>
                                        <p:tav tm="0">
                                          <p:val>
                                            <p:strVal val="1+#ppt_w/2"/>
                                          </p:val>
                                        </p:tav>
                                        <p:tav tm="100000">
                                          <p:val>
                                            <p:strVal val="#ppt_x"/>
                                          </p:val>
                                        </p:tav>
                                      </p:tavLst>
                                    </p:anim>
                                    <p:anim calcmode="lin" valueType="num">
                                      <p:cBhvr>
                                        <p:cTn id="103" dur="500" fill="hold"/>
                                        <p:tgtEl>
                                          <p:spTgt spid="173">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3"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9" name="Shape 179"/>
          <p:cNvSpPr/>
          <p:nvPr/>
        </p:nvSpPr>
        <p:spPr>
          <a:xfrm>
            <a:off x="3505200" y="6705600"/>
            <a:ext cx="3124200" cy="2135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a:solidFill>
                  <a:srgbClr val="262626"/>
                </a:solidFill>
                <a:latin typeface="Times"/>
                <a:ea typeface="Times"/>
                <a:cs typeface="Times"/>
                <a:sym typeface="Times"/>
              </a:defRPr>
            </a:lvl1pPr>
          </a:lstStyle>
          <a:p>
            <a:pPr lvl="0">
              <a:defRPr sz="1800">
                <a:solidFill>
                  <a:srgbClr val="000000"/>
                </a:solidFill>
              </a:defRPr>
            </a:pPr>
            <a:r>
              <a:rPr sz="900">
                <a:solidFill>
                  <a:srgbClr val="262626"/>
                </a:solidFill>
              </a:rPr>
              <a:t>Graduate Education &amp; Research Directions – 9.15.2010</a:t>
            </a:r>
          </a:p>
        </p:txBody>
      </p:sp>
      <p:sp>
        <p:nvSpPr>
          <p:cNvPr id="180" name="Shape 180"/>
          <p:cNvSpPr/>
          <p:nvPr/>
        </p:nvSpPr>
        <p:spPr>
          <a:xfrm>
            <a:off x="1981200" y="838200"/>
            <a:ext cx="7620000" cy="4213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400"/>
              </a:spcBef>
              <a:defRPr b="1">
                <a:solidFill>
                  <a:srgbClr val="FFFFFF"/>
                </a:solidFill>
                <a:latin typeface="Times"/>
                <a:ea typeface="Times"/>
                <a:cs typeface="Times"/>
                <a:sym typeface="Times"/>
              </a:defRPr>
            </a:lvl1pPr>
          </a:lstStyle>
          <a:p>
            <a:pPr lvl="0">
              <a:defRPr b="0" sz="1800">
                <a:solidFill>
                  <a:srgbClr val="000000"/>
                </a:solidFill>
              </a:defRPr>
            </a:pPr>
            <a:r>
              <a:rPr b="1" sz="2400">
                <a:solidFill>
                  <a:srgbClr val="FFFFFF"/>
                </a:solidFill>
              </a:rPr>
              <a:t>Integrated Research/Business Practice Courses</a:t>
            </a:r>
          </a:p>
        </p:txBody>
      </p:sp>
      <p:sp>
        <p:nvSpPr>
          <p:cNvPr id="181" name="Shape 181"/>
          <p:cNvSpPr/>
          <p:nvPr/>
        </p:nvSpPr>
        <p:spPr>
          <a:xfrm>
            <a:off x="1828800" y="1447800"/>
            <a:ext cx="7010400" cy="2116744"/>
          </a:xfrm>
          <a:prstGeom prst="rect">
            <a:avLst/>
          </a:prstGeom>
          <a:ln w="12700">
            <a:miter lim="400000"/>
          </a:ln>
          <a:extLst>
            <a:ext uri="{C572A759-6A51-4108-AA02-DFA0A04FC94B}">
              <ma14:wrappingTextBoxFlag xmlns:ma14="http://schemas.microsoft.com/office/mac/drawingml/2011/main" val="1"/>
            </a:ext>
          </a:extLst>
        </p:spPr>
        <p:txBody>
          <a:bodyPr lIns="46037" tIns="46037" rIns="46037" bIns="46037">
            <a:spAutoFit/>
          </a:bodyPr>
          <a:lstStyle/>
          <a:p>
            <a:pPr lvl="0" indent="285750">
              <a:lnSpc>
                <a:spcPct val="110000"/>
              </a:lnSpc>
              <a:tabLst>
                <a:tab pos="622300" algn="l"/>
                <a:tab pos="1143000" algn="l"/>
              </a:tabLst>
              <a:defRPr sz="1800"/>
            </a:pPr>
            <a:r>
              <a:rPr sz="2400">
                <a:solidFill>
                  <a:srgbClr val="FFFFFF"/>
                </a:solidFill>
              </a:rPr>
              <a:t>Fundamentals:</a:t>
            </a:r>
            <a:endParaRPr sz="2400"/>
          </a:p>
          <a:p>
            <a:pPr lvl="0" indent="285750">
              <a:lnSpc>
                <a:spcPct val="110000"/>
              </a:lnSpc>
              <a:tabLst>
                <a:tab pos="622300" algn="l"/>
                <a:tab pos="1143000" algn="l"/>
              </a:tabLst>
              <a:defRPr sz="1800"/>
            </a:pPr>
            <a:r>
              <a:rPr sz="2400">
                <a:solidFill>
                  <a:srgbClr val="FFCC66"/>
                </a:solidFill>
                <a:latin typeface="Monotype Sorts"/>
                <a:ea typeface="Monotype Sorts"/>
                <a:cs typeface="Monotype Sorts"/>
                <a:sym typeface="Monotype Sorts"/>
              </a:rPr>
              <a:t>	</a:t>
            </a:r>
            <a:r>
              <a:rPr sz="2400">
                <a:solidFill>
                  <a:srgbClr val="FFCC66"/>
                </a:solidFill>
              </a:rPr>
              <a:t>The Corporation and it Financial Processes</a:t>
            </a:r>
            <a:endParaRPr sz="2400">
              <a:solidFill>
                <a:srgbClr val="FFCC66"/>
              </a:solidFill>
            </a:endParaRPr>
          </a:p>
          <a:p>
            <a:pPr lvl="0" indent="285750">
              <a:lnSpc>
                <a:spcPct val="110000"/>
              </a:lnSpc>
              <a:tabLst>
                <a:tab pos="622300" algn="l"/>
                <a:tab pos="1143000" algn="l"/>
              </a:tabLst>
              <a:defRPr sz="1800"/>
            </a:pPr>
            <a:r>
              <a:rPr sz="2400">
                <a:solidFill>
                  <a:srgbClr val="FFCC66"/>
                </a:solidFill>
                <a:latin typeface="Monotype Sorts"/>
                <a:ea typeface="Monotype Sorts"/>
                <a:cs typeface="Monotype Sorts"/>
                <a:sym typeface="Monotype Sorts"/>
              </a:rPr>
              <a:t>	</a:t>
            </a:r>
            <a:r>
              <a:rPr sz="2400">
                <a:solidFill>
                  <a:srgbClr val="FFCC66"/>
                </a:solidFill>
              </a:rPr>
              <a:t>Human Resources and Management Processes</a:t>
            </a:r>
            <a:endParaRPr sz="2400">
              <a:solidFill>
                <a:srgbClr val="FFCC66"/>
              </a:solidFill>
            </a:endParaRPr>
          </a:p>
          <a:p>
            <a:pPr lvl="0" indent="285750">
              <a:lnSpc>
                <a:spcPct val="110000"/>
              </a:lnSpc>
              <a:tabLst>
                <a:tab pos="622300" algn="l"/>
                <a:tab pos="1143000" algn="l"/>
              </a:tabLst>
              <a:defRPr sz="1800"/>
            </a:pPr>
            <a:r>
              <a:rPr sz="2400">
                <a:solidFill>
                  <a:srgbClr val="FFCC66"/>
                </a:solidFill>
                <a:latin typeface="Monotype Sorts"/>
                <a:ea typeface="Monotype Sorts"/>
                <a:cs typeface="Monotype Sorts"/>
                <a:sym typeface="Monotype Sorts"/>
              </a:rPr>
              <a:t>	</a:t>
            </a:r>
            <a:r>
              <a:rPr sz="2400">
                <a:solidFill>
                  <a:srgbClr val="FFCC66"/>
                </a:solidFill>
              </a:rPr>
              <a:t>Innovation Processes</a:t>
            </a:r>
            <a:endParaRPr sz="2400">
              <a:solidFill>
                <a:srgbClr val="FFCC66"/>
              </a:solidFill>
            </a:endParaRPr>
          </a:p>
          <a:p>
            <a:pPr lvl="0" indent="285750">
              <a:lnSpc>
                <a:spcPct val="110000"/>
              </a:lnSpc>
              <a:tabLst>
                <a:tab pos="622300" algn="l"/>
                <a:tab pos="1143000" algn="l"/>
              </a:tabLst>
              <a:defRPr sz="1800"/>
            </a:pPr>
            <a:r>
              <a:rPr sz="2400">
                <a:solidFill>
                  <a:srgbClr val="FFCC66"/>
                </a:solidFill>
                <a:latin typeface="Monotype Sorts"/>
                <a:ea typeface="Monotype Sorts"/>
                <a:cs typeface="Monotype Sorts"/>
                <a:sym typeface="Monotype Sorts"/>
              </a:rPr>
              <a:t>	</a:t>
            </a:r>
            <a:r>
              <a:rPr sz="2400">
                <a:solidFill>
                  <a:srgbClr val="FFCC66"/>
                </a:solidFill>
              </a:rPr>
              <a:t>Supply Chain Processes and Quality</a:t>
            </a:r>
          </a:p>
        </p:txBody>
      </p:sp>
      <p:sp>
        <p:nvSpPr>
          <p:cNvPr id="182" name="Shape 182"/>
          <p:cNvSpPr/>
          <p:nvPr/>
        </p:nvSpPr>
        <p:spPr>
          <a:xfrm>
            <a:off x="1828800" y="3962400"/>
            <a:ext cx="7010400" cy="1691954"/>
          </a:xfrm>
          <a:prstGeom prst="rect">
            <a:avLst/>
          </a:prstGeom>
          <a:ln w="12700">
            <a:miter lim="400000"/>
          </a:ln>
          <a:extLst>
            <a:ext uri="{C572A759-6A51-4108-AA02-DFA0A04FC94B}">
              <ma14:wrappingTextBoxFlag xmlns:ma14="http://schemas.microsoft.com/office/mac/drawingml/2011/main" val="1"/>
            </a:ext>
          </a:extLst>
        </p:spPr>
        <p:txBody>
          <a:bodyPr lIns="46037" tIns="46037" rIns="46037" bIns="46037">
            <a:spAutoFit/>
          </a:bodyPr>
          <a:lstStyle/>
          <a:p>
            <a:pPr lvl="0" indent="285750">
              <a:lnSpc>
                <a:spcPct val="110000"/>
              </a:lnSpc>
              <a:tabLst>
                <a:tab pos="622300" algn="l"/>
                <a:tab pos="1143000" algn="l"/>
              </a:tabLst>
              <a:defRPr sz="1800"/>
            </a:pPr>
            <a:r>
              <a:rPr sz="2400">
                <a:solidFill>
                  <a:srgbClr val="FFFFFF"/>
                </a:solidFill>
              </a:rPr>
              <a:t>Advanced Topics:</a:t>
            </a:r>
            <a:endParaRPr sz="2400">
              <a:solidFill>
                <a:srgbClr val="FFCC66"/>
              </a:solidFill>
            </a:endParaRPr>
          </a:p>
          <a:p>
            <a:pPr lvl="0" indent="285750">
              <a:lnSpc>
                <a:spcPct val="110000"/>
              </a:lnSpc>
              <a:tabLst>
                <a:tab pos="622300" algn="l"/>
                <a:tab pos="1143000" algn="l"/>
              </a:tabLst>
              <a:defRPr sz="1800"/>
            </a:pPr>
            <a:r>
              <a:rPr sz="2400">
                <a:solidFill>
                  <a:srgbClr val="FFCC66"/>
                </a:solidFill>
                <a:latin typeface="Monotype Sorts"/>
                <a:ea typeface="Monotype Sorts"/>
                <a:cs typeface="Monotype Sorts"/>
                <a:sym typeface="Monotype Sorts"/>
              </a:rPr>
              <a:t>	</a:t>
            </a:r>
            <a:r>
              <a:rPr sz="2400">
                <a:solidFill>
                  <a:srgbClr val="FFCC66"/>
                </a:solidFill>
              </a:rPr>
              <a:t>e-Business, Globalization, Outsourcing</a:t>
            </a:r>
            <a:endParaRPr sz="2400">
              <a:solidFill>
                <a:srgbClr val="FFCC66"/>
              </a:solidFill>
            </a:endParaRPr>
          </a:p>
          <a:p>
            <a:pPr lvl="0" indent="285750">
              <a:lnSpc>
                <a:spcPct val="110000"/>
              </a:lnSpc>
              <a:tabLst>
                <a:tab pos="622300" algn="l"/>
                <a:tab pos="1143000" algn="l"/>
              </a:tabLst>
              <a:defRPr sz="1800"/>
            </a:pPr>
            <a:r>
              <a:rPr sz="2400">
                <a:solidFill>
                  <a:srgbClr val="FFCC66"/>
                </a:solidFill>
                <a:latin typeface="Monotype Sorts"/>
                <a:ea typeface="Monotype Sorts"/>
                <a:cs typeface="Monotype Sorts"/>
                <a:sym typeface="Monotype Sorts"/>
              </a:rPr>
              <a:t>	</a:t>
            </a:r>
            <a:r>
              <a:rPr sz="2400">
                <a:solidFill>
                  <a:srgbClr val="FFCC66"/>
                </a:solidFill>
              </a:rPr>
              <a:t>Entrepreneurship, Logistics</a:t>
            </a:r>
            <a:endParaRPr sz="2400">
              <a:solidFill>
                <a:srgbClr val="FFCC66"/>
              </a:solidFill>
            </a:endParaRPr>
          </a:p>
          <a:p>
            <a:pPr lvl="0" indent="285750">
              <a:lnSpc>
                <a:spcPct val="110000"/>
              </a:lnSpc>
              <a:tabLst>
                <a:tab pos="622300" algn="l"/>
                <a:tab pos="1143000" algn="l"/>
              </a:tabLst>
              <a:defRPr sz="1800"/>
            </a:pPr>
            <a:r>
              <a:rPr sz="2400">
                <a:solidFill>
                  <a:srgbClr val="FFCC66"/>
                </a:solidFill>
                <a:latin typeface="Monotype Sorts"/>
                <a:ea typeface="Monotype Sorts"/>
                <a:cs typeface="Monotype Sorts"/>
                <a:sym typeface="Monotype Sorts"/>
              </a:rPr>
              <a:t>	</a:t>
            </a:r>
            <a:r>
              <a:rPr sz="2400">
                <a:solidFill>
                  <a:srgbClr val="FFCC66"/>
                </a:solidFill>
              </a:rPr>
              <a:t>Business Plans and Business Simulations</a:t>
            </a:r>
          </a:p>
        </p:txBody>
      </p:sp>
      <p:sp>
        <p:nvSpPr>
          <p:cNvPr id="183" name="Shape 183"/>
          <p:cNvSpPr/>
          <p:nvPr/>
        </p:nvSpPr>
        <p:spPr>
          <a:xfrm>
            <a:off x="914400" y="116391"/>
            <a:ext cx="7772400" cy="60541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3600">
                <a:solidFill>
                  <a:srgbClr val="FFFFFF"/>
                </a:solidFill>
              </a:defRPr>
            </a:lvl1pPr>
          </a:lstStyle>
          <a:p>
            <a:pPr lvl="0">
              <a:defRPr b="0" sz="1800">
                <a:solidFill>
                  <a:srgbClr val="000000"/>
                </a:solidFill>
              </a:defRPr>
            </a:pPr>
            <a:r>
              <a:rPr b="1" sz="3600">
                <a:solidFill>
                  <a:srgbClr val="FFFFFF"/>
                </a:solidFill>
              </a:rPr>
              <a:t>New Directions (Cont’d)</a:t>
            </a:r>
          </a:p>
        </p:txBody>
      </p:sp>
      <p:sp>
        <p:nvSpPr>
          <p:cNvPr id="184" name="Shape 184"/>
          <p:cNvSpPr/>
          <p:nvPr/>
        </p:nvSpPr>
        <p:spPr>
          <a:xfrm>
            <a:off x="457200" y="6462712"/>
            <a:ext cx="2209800" cy="4902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1400">
                <a:solidFill>
                  <a:srgbClr val="262626"/>
                </a:solidFill>
                <a:latin typeface="Times"/>
                <a:ea typeface="Times"/>
                <a:cs typeface="Times"/>
                <a:sym typeface="Times"/>
              </a:rPr>
              <a:t>School of Engineering</a:t>
            </a:r>
            <a:endParaRPr sz="1400">
              <a:solidFill>
                <a:srgbClr val="3333CC"/>
              </a:solidFill>
              <a:latin typeface="Times"/>
              <a:ea typeface="Times"/>
              <a:cs typeface="Times"/>
              <a:sym typeface="Times"/>
            </a:endParaRPr>
          </a:p>
          <a:p>
            <a:pPr lvl="0">
              <a:defRPr sz="1800"/>
            </a:pPr>
            <a:r>
              <a:rPr sz="1400">
                <a:solidFill>
                  <a:srgbClr val="262626"/>
                </a:solidFill>
                <a:latin typeface="Times"/>
                <a:ea typeface="Times"/>
                <a:cs typeface="Times"/>
                <a:sym typeface="Times"/>
              </a:rPr>
              <a:t>University of Bridgeport</a:t>
            </a:r>
          </a:p>
        </p:txBody>
      </p:sp>
      <p:sp>
        <p:nvSpPr>
          <p:cNvPr id="185" name="Shape 185"/>
          <p:cNvSpPr/>
          <p:nvPr>
            <p:ph type="sldNum" sz="quarter" idx="2"/>
          </p:nvPr>
        </p:nvSpPr>
        <p:spPr>
          <a:xfrm>
            <a:off x="8839200" y="6686550"/>
            <a:ext cx="381000" cy="22574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algn="l">
              <a:defRPr sz="1000">
                <a:solidFill>
                  <a:srgbClr val="262626"/>
                </a:solidFill>
              </a:defRPr>
            </a:lvl1pPr>
          </a:lstStyle>
          <a:p>
            <a:pPr lvl="0">
              <a:defRPr sz="1800">
                <a:solidFill>
                  <a:srgbClr val="000000"/>
                </a:solidFill>
              </a:defRPr>
            </a:pPr>
            <a:fld id="{86CB4B4D-7CA3-9044-876B-883B54F8677D}" type="slidenum">
              <a:rPr sz="1000">
                <a:solidFill>
                  <a:srgbClr val="262626"/>
                </a:solidFill>
              </a:rPr>
            </a:fld>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181">
                                            <p:bg/>
                                          </p:spTgt>
                                        </p:tgtEl>
                                        <p:attrNameLst>
                                          <p:attrName>style.visibility</p:attrName>
                                        </p:attrNameLst>
                                      </p:cBhvr>
                                      <p:to>
                                        <p:strVal val="visible"/>
                                      </p:to>
                                    </p:set>
                                    <p:anim calcmode="lin" valueType="num">
                                      <p:cBhvr>
                                        <p:cTn id="7" dur="500" fill="hold"/>
                                        <p:tgtEl>
                                          <p:spTgt spid="181">
                                            <p:bg/>
                                          </p:spTgt>
                                        </p:tgtEl>
                                        <p:attrNameLst>
                                          <p:attrName>ppt_x</p:attrName>
                                        </p:attrNameLst>
                                      </p:cBhvr>
                                      <p:tavLst>
                                        <p:tav tm="0">
                                          <p:val>
                                            <p:strVal val="#ppt_x"/>
                                          </p:val>
                                        </p:tav>
                                        <p:tav tm="100000">
                                          <p:val>
                                            <p:strVal val="#ppt_x"/>
                                          </p:val>
                                        </p:tav>
                                      </p:tavLst>
                                    </p:anim>
                                    <p:anim calcmode="lin" valueType="num">
                                      <p:cBhvr>
                                        <p:cTn id="8" dur="500" fill="hold"/>
                                        <p:tgtEl>
                                          <p:spTgt spid="181">
                                            <p:bg/>
                                          </p:spTgt>
                                        </p:tgtEl>
                                        <p:attrNameLst>
                                          <p:attrName>ppt_y</p:attrName>
                                        </p:attrNameLst>
                                      </p:cBhvr>
                                      <p:tavLst>
                                        <p:tav tm="0">
                                          <p:val>
                                            <p:strVal val="1+#ppt_h/2"/>
                                          </p:val>
                                        </p:tav>
                                        <p:tav tm="100000">
                                          <p:val>
                                            <p:strVal val="#ppt_y"/>
                                          </p:val>
                                        </p:tav>
                                      </p:tavLst>
                                    </p:anim>
                                  </p:childTnLst>
                                </p:cTn>
                              </p:par>
                              <p:par>
                                <p:cTn id="9" presetClass="entr" presetSubtype="4" presetID="2" grpId="1" fill="hold">
                                  <p:stCondLst>
                                    <p:cond delay="0"/>
                                  </p:stCondLst>
                                  <p:iterate type="el" backwards="0">
                                    <p:tmAbs val="0"/>
                                  </p:iterate>
                                  <p:childTnLst>
                                    <p:set>
                                      <p:cBhvr>
                                        <p:cTn id="10" fill="hold"/>
                                        <p:tgtEl>
                                          <p:spTgt spid="181">
                                            <p:txEl>
                                              <p:pRg st="0" end="0"/>
                                            </p:txEl>
                                          </p:spTgt>
                                        </p:tgtEl>
                                        <p:attrNameLst>
                                          <p:attrName>style.visibility</p:attrName>
                                        </p:attrNameLst>
                                      </p:cBhvr>
                                      <p:to>
                                        <p:strVal val="visible"/>
                                      </p:to>
                                    </p:set>
                                    <p:anim calcmode="lin" valueType="num">
                                      <p:cBhvr>
                                        <p:cTn id="11" dur="5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18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4" presetID="2" grpId="1" fill="hold">
                                  <p:stCondLst>
                                    <p:cond delay="0"/>
                                  </p:stCondLst>
                                  <p:iterate type="el" backwards="0">
                                    <p:tmAbs val="0"/>
                                  </p:iterate>
                                  <p:childTnLst>
                                    <p:set>
                                      <p:cBhvr>
                                        <p:cTn id="16" fill="hold"/>
                                        <p:tgtEl>
                                          <p:spTgt spid="181">
                                            <p:txEl>
                                              <p:pRg st="1" end="1"/>
                                            </p:txEl>
                                          </p:spTgt>
                                        </p:tgtEl>
                                        <p:attrNameLst>
                                          <p:attrName>style.visibility</p:attrName>
                                        </p:attrNameLst>
                                      </p:cBhvr>
                                      <p:to>
                                        <p:strVal val="visible"/>
                                      </p:to>
                                    </p:set>
                                    <p:anim calcmode="lin" valueType="num">
                                      <p:cBhvr>
                                        <p:cTn id="17" dur="500" fill="hold"/>
                                        <p:tgtEl>
                                          <p:spTgt spid="181">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18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4" presetID="2" grpId="1" fill="hold">
                                  <p:stCondLst>
                                    <p:cond delay="0"/>
                                  </p:stCondLst>
                                  <p:iterate type="el" backwards="0">
                                    <p:tmAbs val="0"/>
                                  </p:iterate>
                                  <p:childTnLst>
                                    <p:set>
                                      <p:cBhvr>
                                        <p:cTn id="22" fill="hold"/>
                                        <p:tgtEl>
                                          <p:spTgt spid="181">
                                            <p:txEl>
                                              <p:pRg st="2" end="2"/>
                                            </p:txEl>
                                          </p:spTgt>
                                        </p:tgtEl>
                                        <p:attrNameLst>
                                          <p:attrName>style.visibility</p:attrName>
                                        </p:attrNameLst>
                                      </p:cBhvr>
                                      <p:to>
                                        <p:strVal val="visible"/>
                                      </p:to>
                                    </p:set>
                                    <p:anim calcmode="lin" valueType="num">
                                      <p:cBhvr>
                                        <p:cTn id="23" dur="500" fill="hold"/>
                                        <p:tgtEl>
                                          <p:spTgt spid="181">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18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4" presetID="2" grpId="1" fill="hold">
                                  <p:stCondLst>
                                    <p:cond delay="0"/>
                                  </p:stCondLst>
                                  <p:iterate type="el" backwards="0">
                                    <p:tmAbs val="0"/>
                                  </p:iterate>
                                  <p:childTnLst>
                                    <p:set>
                                      <p:cBhvr>
                                        <p:cTn id="28" fill="hold"/>
                                        <p:tgtEl>
                                          <p:spTgt spid="181">
                                            <p:txEl>
                                              <p:pRg st="3" end="3"/>
                                            </p:txEl>
                                          </p:spTgt>
                                        </p:tgtEl>
                                        <p:attrNameLst>
                                          <p:attrName>style.visibility</p:attrName>
                                        </p:attrNameLst>
                                      </p:cBhvr>
                                      <p:to>
                                        <p:strVal val="visible"/>
                                      </p:to>
                                    </p:set>
                                    <p:anim calcmode="lin" valueType="num">
                                      <p:cBhvr>
                                        <p:cTn id="29" dur="500" fill="hold"/>
                                        <p:tgtEl>
                                          <p:spTgt spid="181">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18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4" presetID="2" grpId="1" fill="hold">
                                  <p:stCondLst>
                                    <p:cond delay="0"/>
                                  </p:stCondLst>
                                  <p:iterate type="el" backwards="0">
                                    <p:tmAbs val="0"/>
                                  </p:iterate>
                                  <p:childTnLst>
                                    <p:set>
                                      <p:cBhvr>
                                        <p:cTn id="34" fill="hold"/>
                                        <p:tgtEl>
                                          <p:spTgt spid="181">
                                            <p:txEl>
                                              <p:pRg st="4" end="4"/>
                                            </p:txEl>
                                          </p:spTgt>
                                        </p:tgtEl>
                                        <p:attrNameLst>
                                          <p:attrName>style.visibility</p:attrName>
                                        </p:attrNameLst>
                                      </p:cBhvr>
                                      <p:to>
                                        <p:strVal val="visible"/>
                                      </p:to>
                                    </p:set>
                                    <p:anim calcmode="lin" valueType="num">
                                      <p:cBhvr>
                                        <p:cTn id="35" dur="500" fill="hold"/>
                                        <p:tgtEl>
                                          <p:spTgt spid="181">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18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6" presetID="2" grpId="2" fill="hold">
                                  <p:stCondLst>
                                    <p:cond delay="0"/>
                                  </p:stCondLst>
                                  <p:iterate type="el" backwards="0">
                                    <p:tmAbs val="0"/>
                                  </p:iterate>
                                  <p:childTnLst>
                                    <p:set>
                                      <p:cBhvr>
                                        <p:cTn id="40" fill="hold"/>
                                        <p:tgtEl>
                                          <p:spTgt spid="182">
                                            <p:bg/>
                                          </p:spTgt>
                                        </p:tgtEl>
                                        <p:attrNameLst>
                                          <p:attrName>style.visibility</p:attrName>
                                        </p:attrNameLst>
                                      </p:cBhvr>
                                      <p:to>
                                        <p:strVal val="visible"/>
                                      </p:to>
                                    </p:set>
                                    <p:anim calcmode="lin" valueType="num">
                                      <p:cBhvr>
                                        <p:cTn id="41" dur="500" fill="hold"/>
                                        <p:tgtEl>
                                          <p:spTgt spid="182">
                                            <p:bg/>
                                          </p:spTgt>
                                        </p:tgtEl>
                                        <p:attrNameLst>
                                          <p:attrName>ppt_x</p:attrName>
                                        </p:attrNameLst>
                                      </p:cBhvr>
                                      <p:tavLst>
                                        <p:tav tm="0">
                                          <p:val>
                                            <p:strVal val="1+#ppt_w/2"/>
                                          </p:val>
                                        </p:tav>
                                        <p:tav tm="100000">
                                          <p:val>
                                            <p:strVal val="#ppt_x"/>
                                          </p:val>
                                        </p:tav>
                                      </p:tavLst>
                                    </p:anim>
                                    <p:anim calcmode="lin" valueType="num">
                                      <p:cBhvr>
                                        <p:cTn id="42" dur="500" fill="hold"/>
                                        <p:tgtEl>
                                          <p:spTgt spid="182">
                                            <p:bg/>
                                          </p:spTgt>
                                        </p:tgtEl>
                                        <p:attrNameLst>
                                          <p:attrName>ppt_y</p:attrName>
                                        </p:attrNameLst>
                                      </p:cBhvr>
                                      <p:tavLst>
                                        <p:tav tm="0">
                                          <p:val>
                                            <p:strVal val="1+#ppt_h/2"/>
                                          </p:val>
                                        </p:tav>
                                        <p:tav tm="100000">
                                          <p:val>
                                            <p:strVal val="#ppt_y"/>
                                          </p:val>
                                        </p:tav>
                                      </p:tavLst>
                                    </p:anim>
                                  </p:childTnLst>
                                </p:cTn>
                              </p:par>
                              <p:par>
                                <p:cTn id="43" presetClass="entr" presetSubtype="6" presetID="2" grpId="2" fill="hold">
                                  <p:stCondLst>
                                    <p:cond delay="0"/>
                                  </p:stCondLst>
                                  <p:iterate type="el" backwards="0">
                                    <p:tmAbs val="0"/>
                                  </p:iterate>
                                  <p:childTnLst>
                                    <p:set>
                                      <p:cBhvr>
                                        <p:cTn id="44" fill="hold"/>
                                        <p:tgtEl>
                                          <p:spTgt spid="182">
                                            <p:txEl>
                                              <p:pRg st="0" end="0"/>
                                            </p:txEl>
                                          </p:spTgt>
                                        </p:tgtEl>
                                        <p:attrNameLst>
                                          <p:attrName>style.visibility</p:attrName>
                                        </p:attrNameLst>
                                      </p:cBhvr>
                                      <p:to>
                                        <p:strVal val="visible"/>
                                      </p:to>
                                    </p:set>
                                    <p:anim calcmode="lin" valueType="num">
                                      <p:cBhvr>
                                        <p:cTn id="45" dur="500" fill="hold"/>
                                        <p:tgtEl>
                                          <p:spTgt spid="182">
                                            <p:txEl>
                                              <p:pRg st="0" end="0"/>
                                            </p:txEl>
                                          </p:spTgt>
                                        </p:tgtEl>
                                        <p:attrNameLst>
                                          <p:attrName>ppt_x</p:attrName>
                                        </p:attrNameLst>
                                      </p:cBhvr>
                                      <p:tavLst>
                                        <p:tav tm="0">
                                          <p:val>
                                            <p:strVal val="1+#ppt_w/2"/>
                                          </p:val>
                                        </p:tav>
                                        <p:tav tm="100000">
                                          <p:val>
                                            <p:strVal val="#ppt_x"/>
                                          </p:val>
                                        </p:tav>
                                      </p:tavLst>
                                    </p:anim>
                                    <p:anim calcmode="lin" valueType="num">
                                      <p:cBhvr>
                                        <p:cTn id="46" dur="500" fill="hold"/>
                                        <p:tgtEl>
                                          <p:spTgt spid="18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nodeType="clickEffect" presetClass="entr" presetSubtype="6" presetID="2" grpId="2" fill="hold">
                                  <p:stCondLst>
                                    <p:cond delay="0"/>
                                  </p:stCondLst>
                                  <p:iterate type="el" backwards="0">
                                    <p:tmAbs val="0"/>
                                  </p:iterate>
                                  <p:childTnLst>
                                    <p:set>
                                      <p:cBhvr>
                                        <p:cTn id="50" fill="hold"/>
                                        <p:tgtEl>
                                          <p:spTgt spid="182">
                                            <p:txEl>
                                              <p:pRg st="1" end="1"/>
                                            </p:txEl>
                                          </p:spTgt>
                                        </p:tgtEl>
                                        <p:attrNameLst>
                                          <p:attrName>style.visibility</p:attrName>
                                        </p:attrNameLst>
                                      </p:cBhvr>
                                      <p:to>
                                        <p:strVal val="visible"/>
                                      </p:to>
                                    </p:set>
                                    <p:anim calcmode="lin" valueType="num">
                                      <p:cBhvr>
                                        <p:cTn id="51" dur="500" fill="hold"/>
                                        <p:tgtEl>
                                          <p:spTgt spid="182">
                                            <p:txEl>
                                              <p:pRg st="1" end="1"/>
                                            </p:txEl>
                                          </p:spTgt>
                                        </p:tgtEl>
                                        <p:attrNameLst>
                                          <p:attrName>ppt_x</p:attrName>
                                        </p:attrNameLst>
                                      </p:cBhvr>
                                      <p:tavLst>
                                        <p:tav tm="0">
                                          <p:val>
                                            <p:strVal val="1+#ppt_w/2"/>
                                          </p:val>
                                        </p:tav>
                                        <p:tav tm="100000">
                                          <p:val>
                                            <p:strVal val="#ppt_x"/>
                                          </p:val>
                                        </p:tav>
                                      </p:tavLst>
                                    </p:anim>
                                    <p:anim calcmode="lin" valueType="num">
                                      <p:cBhvr>
                                        <p:cTn id="52" dur="500" fill="hold"/>
                                        <p:tgtEl>
                                          <p:spTgt spid="18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nodeType="clickEffect" presetClass="entr" presetSubtype="6" presetID="2" grpId="2" fill="hold">
                                  <p:stCondLst>
                                    <p:cond delay="0"/>
                                  </p:stCondLst>
                                  <p:iterate type="el" backwards="0">
                                    <p:tmAbs val="0"/>
                                  </p:iterate>
                                  <p:childTnLst>
                                    <p:set>
                                      <p:cBhvr>
                                        <p:cTn id="56" fill="hold"/>
                                        <p:tgtEl>
                                          <p:spTgt spid="182">
                                            <p:txEl>
                                              <p:pRg st="2" end="2"/>
                                            </p:txEl>
                                          </p:spTgt>
                                        </p:tgtEl>
                                        <p:attrNameLst>
                                          <p:attrName>style.visibility</p:attrName>
                                        </p:attrNameLst>
                                      </p:cBhvr>
                                      <p:to>
                                        <p:strVal val="visible"/>
                                      </p:to>
                                    </p:set>
                                    <p:anim calcmode="lin" valueType="num">
                                      <p:cBhvr>
                                        <p:cTn id="57" dur="500" fill="hold"/>
                                        <p:tgtEl>
                                          <p:spTgt spid="182">
                                            <p:txEl>
                                              <p:pRg st="2" end="2"/>
                                            </p:txEl>
                                          </p:spTgt>
                                        </p:tgtEl>
                                        <p:attrNameLst>
                                          <p:attrName>ppt_x</p:attrName>
                                        </p:attrNameLst>
                                      </p:cBhvr>
                                      <p:tavLst>
                                        <p:tav tm="0">
                                          <p:val>
                                            <p:strVal val="1+#ppt_w/2"/>
                                          </p:val>
                                        </p:tav>
                                        <p:tav tm="100000">
                                          <p:val>
                                            <p:strVal val="#ppt_x"/>
                                          </p:val>
                                        </p:tav>
                                      </p:tavLst>
                                    </p:anim>
                                    <p:anim calcmode="lin" valueType="num">
                                      <p:cBhvr>
                                        <p:cTn id="58" dur="500" fill="hold"/>
                                        <p:tgtEl>
                                          <p:spTgt spid="18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nodeType="clickEffect" presetClass="entr" presetSubtype="6" presetID="2" grpId="2" fill="hold">
                                  <p:stCondLst>
                                    <p:cond delay="0"/>
                                  </p:stCondLst>
                                  <p:iterate type="el" backwards="0">
                                    <p:tmAbs val="0"/>
                                  </p:iterate>
                                  <p:childTnLst>
                                    <p:set>
                                      <p:cBhvr>
                                        <p:cTn id="62" fill="hold"/>
                                        <p:tgtEl>
                                          <p:spTgt spid="182">
                                            <p:txEl>
                                              <p:pRg st="3" end="3"/>
                                            </p:txEl>
                                          </p:spTgt>
                                        </p:tgtEl>
                                        <p:attrNameLst>
                                          <p:attrName>style.visibility</p:attrName>
                                        </p:attrNameLst>
                                      </p:cBhvr>
                                      <p:to>
                                        <p:strVal val="visible"/>
                                      </p:to>
                                    </p:set>
                                    <p:anim calcmode="lin" valueType="num">
                                      <p:cBhvr>
                                        <p:cTn id="63" dur="500" fill="hold"/>
                                        <p:tgtEl>
                                          <p:spTgt spid="182">
                                            <p:txEl>
                                              <p:pRg st="3" end="3"/>
                                            </p:txEl>
                                          </p:spTgt>
                                        </p:tgtEl>
                                        <p:attrNameLst>
                                          <p:attrName>ppt_x</p:attrName>
                                        </p:attrNameLst>
                                      </p:cBhvr>
                                      <p:tavLst>
                                        <p:tav tm="0">
                                          <p:val>
                                            <p:strVal val="1+#ppt_w/2"/>
                                          </p:val>
                                        </p:tav>
                                        <p:tav tm="100000">
                                          <p:val>
                                            <p:strVal val="#ppt_x"/>
                                          </p:val>
                                        </p:tav>
                                      </p:tavLst>
                                    </p:anim>
                                    <p:anim calcmode="lin" valueType="num">
                                      <p:cBhvr>
                                        <p:cTn id="64" dur="500" fill="hold"/>
                                        <p:tgtEl>
                                          <p:spTgt spid="18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1" grpId="1"/>
      <p:bldP build="p" bldLvl="5" animBg="1" rev="0" advAuto="0" spid="182" grpId="2"/>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7" name="Shape 187"/>
          <p:cNvSpPr/>
          <p:nvPr/>
        </p:nvSpPr>
        <p:spPr>
          <a:xfrm>
            <a:off x="3505200" y="6705600"/>
            <a:ext cx="3124200" cy="2135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a:solidFill>
                  <a:srgbClr val="262626"/>
                </a:solidFill>
                <a:latin typeface="Times"/>
                <a:ea typeface="Times"/>
                <a:cs typeface="Times"/>
                <a:sym typeface="Times"/>
              </a:defRPr>
            </a:lvl1pPr>
          </a:lstStyle>
          <a:p>
            <a:pPr lvl="0">
              <a:defRPr sz="1800">
                <a:solidFill>
                  <a:srgbClr val="000000"/>
                </a:solidFill>
              </a:defRPr>
            </a:pPr>
            <a:r>
              <a:rPr sz="900">
                <a:solidFill>
                  <a:srgbClr val="262626"/>
                </a:solidFill>
              </a:rPr>
              <a:t>Graduate Education &amp; Research Directions – 9.15.2010</a:t>
            </a:r>
          </a:p>
        </p:txBody>
      </p:sp>
      <p:sp>
        <p:nvSpPr>
          <p:cNvPr id="188" name="Shape 188"/>
          <p:cNvSpPr/>
          <p:nvPr>
            <p:ph type="title"/>
          </p:nvPr>
        </p:nvSpPr>
        <p:spPr>
          <a:xfrm>
            <a:off x="685800" y="152400"/>
            <a:ext cx="8077200" cy="762000"/>
          </a:xfrm>
          <a:prstGeom prst="rect">
            <a:avLst/>
          </a:prstGeom>
        </p:spPr>
        <p:txBody>
          <a:bodyPr lIns="0" tIns="0" rIns="0" bIns="0">
            <a:normAutofit fontScale="100000" lnSpcReduction="0"/>
          </a:bodyPr>
          <a:lstStyle>
            <a:lvl1pPr>
              <a:lnSpc>
                <a:spcPct val="70000"/>
              </a:lnSpc>
              <a:defRPr b="1" sz="4000">
                <a:solidFill>
                  <a:srgbClr val="FFFFFF"/>
                </a:solidFill>
              </a:defRPr>
            </a:lvl1pPr>
          </a:lstStyle>
          <a:p>
            <a:pPr lvl="0">
              <a:defRPr b="0" sz="1800">
                <a:solidFill>
                  <a:srgbClr val="000000"/>
                </a:solidFill>
              </a:defRPr>
            </a:pPr>
            <a:r>
              <a:rPr b="1" sz="4000">
                <a:solidFill>
                  <a:srgbClr val="FFFFFF"/>
                </a:solidFill>
              </a:rPr>
              <a:t>Interdisciplinary Project Examples:</a:t>
            </a:r>
          </a:p>
        </p:txBody>
      </p:sp>
      <p:sp>
        <p:nvSpPr>
          <p:cNvPr id="189" name="Shape 189"/>
          <p:cNvSpPr/>
          <p:nvPr>
            <p:ph type="body" idx="1"/>
          </p:nvPr>
        </p:nvSpPr>
        <p:spPr>
          <a:xfrm>
            <a:off x="762000" y="1143000"/>
            <a:ext cx="7772400" cy="4114800"/>
          </a:xfrm>
          <a:prstGeom prst="rect">
            <a:avLst/>
          </a:prstGeom>
        </p:spPr>
        <p:txBody>
          <a:bodyPr lIns="0" tIns="0" rIns="0" bIns="0">
            <a:normAutofit fontScale="100000" lnSpcReduction="0"/>
          </a:bodyPr>
          <a:lstStyle/>
          <a:p>
            <a:pPr lvl="0" marL="221170" indent="-221170" defTabSz="786384">
              <a:lnSpc>
                <a:spcPct val="90000"/>
              </a:lnSpc>
              <a:spcBef>
                <a:spcPts val="400"/>
              </a:spcBef>
              <a:buClr>
                <a:srgbClr val="FFFFFF"/>
              </a:buClr>
              <a:defRPr sz="1800"/>
            </a:pPr>
            <a:r>
              <a:rPr b="1" sz="2064">
                <a:solidFill>
                  <a:srgbClr val="FFCC00"/>
                </a:solidFill>
              </a:rPr>
              <a:t>Glove (Chiro, Eng and Business (law))</a:t>
            </a:r>
            <a:endParaRPr sz="2064">
              <a:solidFill>
                <a:srgbClr val="FFFFFF"/>
              </a:solidFill>
            </a:endParaRPr>
          </a:p>
          <a:p>
            <a:pPr lvl="0" marL="221170" indent="-221170" defTabSz="786384">
              <a:lnSpc>
                <a:spcPct val="90000"/>
              </a:lnSpc>
              <a:spcBef>
                <a:spcPts val="400"/>
              </a:spcBef>
              <a:buClr>
                <a:srgbClr val="FFCC00"/>
              </a:buClr>
              <a:defRPr sz="1800"/>
            </a:pPr>
            <a:r>
              <a:rPr b="1" sz="2064">
                <a:solidFill>
                  <a:srgbClr val="FFCC00"/>
                </a:solidFill>
              </a:rPr>
              <a:t>Robotic Musicians (A&amp;S, Music, Eng)</a:t>
            </a:r>
            <a:endParaRPr b="1" sz="2064">
              <a:solidFill>
                <a:srgbClr val="FFCC00"/>
              </a:solidFill>
            </a:endParaRPr>
          </a:p>
          <a:p>
            <a:pPr lvl="0" marL="221170" indent="-221170" defTabSz="786384">
              <a:lnSpc>
                <a:spcPct val="90000"/>
              </a:lnSpc>
              <a:spcBef>
                <a:spcPts val="400"/>
              </a:spcBef>
              <a:buClr>
                <a:srgbClr val="FFCC00"/>
              </a:buClr>
              <a:defRPr sz="1800"/>
            </a:pPr>
            <a:r>
              <a:rPr b="1" sz="2064">
                <a:solidFill>
                  <a:srgbClr val="FFCC00"/>
                </a:solidFill>
              </a:rPr>
              <a:t>E-Assessment (Education, Eng)</a:t>
            </a:r>
            <a:endParaRPr b="1" sz="2408">
              <a:solidFill>
                <a:srgbClr val="FFCC00"/>
              </a:solidFill>
            </a:endParaRPr>
          </a:p>
          <a:p>
            <a:pPr lvl="0" marL="221170" indent="-221170" defTabSz="786384">
              <a:lnSpc>
                <a:spcPct val="90000"/>
              </a:lnSpc>
              <a:spcBef>
                <a:spcPts val="400"/>
              </a:spcBef>
              <a:buClr>
                <a:srgbClr val="FFCC00"/>
              </a:buClr>
              <a:defRPr sz="1800"/>
            </a:pPr>
            <a:r>
              <a:rPr b="1" sz="2064">
                <a:solidFill>
                  <a:srgbClr val="FFCC00"/>
                </a:solidFill>
              </a:rPr>
              <a:t>ConnCap (Education, Eng)</a:t>
            </a:r>
            <a:endParaRPr b="1" sz="2064">
              <a:solidFill>
                <a:srgbClr val="FFCC00"/>
              </a:solidFill>
            </a:endParaRPr>
          </a:p>
          <a:p>
            <a:pPr lvl="0" marL="221170" indent="-221170" defTabSz="786384">
              <a:lnSpc>
                <a:spcPct val="90000"/>
              </a:lnSpc>
              <a:spcBef>
                <a:spcPts val="400"/>
              </a:spcBef>
              <a:buClr>
                <a:srgbClr val="FFCC00"/>
              </a:buClr>
              <a:defRPr sz="1800"/>
            </a:pPr>
            <a:r>
              <a:rPr b="1" sz="2064">
                <a:solidFill>
                  <a:srgbClr val="FFCC00"/>
                </a:solidFill>
              </a:rPr>
              <a:t>Biometrics / Face ID (Bus, Eng, art (law))</a:t>
            </a:r>
            <a:endParaRPr b="1" sz="2064">
              <a:solidFill>
                <a:srgbClr val="FFCC00"/>
              </a:solidFill>
            </a:endParaRPr>
          </a:p>
          <a:p>
            <a:pPr lvl="0" marL="221170" indent="-221170" defTabSz="786384">
              <a:lnSpc>
                <a:spcPct val="90000"/>
              </a:lnSpc>
              <a:spcBef>
                <a:spcPts val="400"/>
              </a:spcBef>
              <a:buClr>
                <a:srgbClr val="FFCC00"/>
              </a:buClr>
              <a:defRPr sz="1800"/>
            </a:pPr>
            <a:r>
              <a:rPr b="1" sz="2064">
                <a:solidFill>
                  <a:srgbClr val="FFCC00"/>
                </a:solidFill>
              </a:rPr>
              <a:t>Tire changing (Bus, Eng)</a:t>
            </a:r>
            <a:endParaRPr b="1" sz="2064">
              <a:solidFill>
                <a:srgbClr val="FFCC00"/>
              </a:solidFill>
            </a:endParaRPr>
          </a:p>
          <a:p>
            <a:pPr lvl="0" marL="221170" indent="-221170" defTabSz="786384">
              <a:lnSpc>
                <a:spcPct val="90000"/>
              </a:lnSpc>
              <a:spcBef>
                <a:spcPts val="400"/>
              </a:spcBef>
              <a:buClr>
                <a:srgbClr val="FFCC00"/>
              </a:buClr>
              <a:defRPr sz="1800"/>
            </a:pPr>
            <a:r>
              <a:rPr b="1" sz="2064">
                <a:solidFill>
                  <a:srgbClr val="FFCC00"/>
                </a:solidFill>
              </a:rPr>
              <a:t>Reverse Engineering in Dentistry, Film Making (Eng, Art, Health sciences)</a:t>
            </a:r>
            <a:endParaRPr b="1" sz="2064">
              <a:solidFill>
                <a:srgbClr val="FFCC00"/>
              </a:solidFill>
            </a:endParaRPr>
          </a:p>
          <a:p>
            <a:pPr lvl="0" marL="221170" indent="-221170" defTabSz="786384">
              <a:lnSpc>
                <a:spcPct val="90000"/>
              </a:lnSpc>
              <a:spcBef>
                <a:spcPts val="400"/>
              </a:spcBef>
              <a:buClr>
                <a:srgbClr val="FFCC00"/>
              </a:buClr>
              <a:defRPr sz="1800"/>
            </a:pPr>
            <a:r>
              <a:rPr b="1" sz="2064">
                <a:solidFill>
                  <a:srgbClr val="FFCC00"/>
                </a:solidFill>
              </a:rPr>
              <a:t>Robotics prototyping based on task specification (R.E. </a:t>
            </a:r>
            <a:r>
              <a:rPr b="1" sz="2064">
                <a:solidFill>
                  <a:srgbClr val="FFC000"/>
                </a:solidFill>
              </a:rPr>
              <a:t>of Maths, statics, dynamics, E.E)</a:t>
            </a:r>
            <a:endParaRPr b="1" sz="2064">
              <a:solidFill>
                <a:srgbClr val="FFC000"/>
              </a:solidFill>
            </a:endParaRPr>
          </a:p>
          <a:p>
            <a:pPr lvl="0" marL="221170" indent="-221170" defTabSz="786384">
              <a:lnSpc>
                <a:spcPct val="90000"/>
              </a:lnSpc>
              <a:spcBef>
                <a:spcPts val="400"/>
              </a:spcBef>
              <a:buClr>
                <a:srgbClr val="FFC000"/>
              </a:buClr>
              <a:defRPr sz="1800"/>
            </a:pPr>
            <a:r>
              <a:rPr b="1" sz="2064">
                <a:solidFill>
                  <a:srgbClr val="FFC000"/>
                </a:solidFill>
              </a:rPr>
              <a:t>Traffic Control (vision, GPS, wireless).</a:t>
            </a:r>
            <a:endParaRPr b="1" sz="2064">
              <a:solidFill>
                <a:srgbClr val="FFC000"/>
              </a:solidFill>
            </a:endParaRPr>
          </a:p>
          <a:p>
            <a:pPr lvl="0" marL="221170" indent="-221170" defTabSz="786384">
              <a:lnSpc>
                <a:spcPct val="90000"/>
              </a:lnSpc>
              <a:spcBef>
                <a:spcPts val="400"/>
              </a:spcBef>
              <a:buClr>
                <a:srgbClr val="FFFFFF"/>
              </a:buClr>
              <a:defRPr sz="1800"/>
            </a:pPr>
            <a:r>
              <a:rPr b="1" sz="2064">
                <a:solidFill>
                  <a:srgbClr val="FFC000"/>
                </a:solidFill>
              </a:rPr>
              <a:t>Across dept., school, campus, joint with Univ., school districts, industry, VC’s.</a:t>
            </a:r>
          </a:p>
        </p:txBody>
      </p:sp>
      <p:sp>
        <p:nvSpPr>
          <p:cNvPr id="190" name="Shape 190"/>
          <p:cNvSpPr/>
          <p:nvPr/>
        </p:nvSpPr>
        <p:spPr>
          <a:xfrm>
            <a:off x="457200" y="6462712"/>
            <a:ext cx="2209800" cy="4902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1400">
                <a:solidFill>
                  <a:srgbClr val="262626"/>
                </a:solidFill>
                <a:latin typeface="Times"/>
                <a:ea typeface="Times"/>
                <a:cs typeface="Times"/>
                <a:sym typeface="Times"/>
              </a:rPr>
              <a:t>School of Engineering</a:t>
            </a:r>
            <a:endParaRPr sz="1400">
              <a:solidFill>
                <a:srgbClr val="3333CC"/>
              </a:solidFill>
              <a:latin typeface="Times"/>
              <a:ea typeface="Times"/>
              <a:cs typeface="Times"/>
              <a:sym typeface="Times"/>
            </a:endParaRPr>
          </a:p>
          <a:p>
            <a:pPr lvl="0">
              <a:defRPr sz="1800"/>
            </a:pPr>
            <a:r>
              <a:rPr sz="1400">
                <a:solidFill>
                  <a:srgbClr val="262626"/>
                </a:solidFill>
                <a:latin typeface="Times"/>
                <a:ea typeface="Times"/>
                <a:cs typeface="Times"/>
                <a:sym typeface="Times"/>
              </a:rPr>
              <a:t>University of Bridgeport</a:t>
            </a:r>
          </a:p>
        </p:txBody>
      </p:sp>
      <p:sp>
        <p:nvSpPr>
          <p:cNvPr id="191" name="Shape 191"/>
          <p:cNvSpPr/>
          <p:nvPr>
            <p:ph type="sldNum" sz="quarter" idx="2"/>
          </p:nvPr>
        </p:nvSpPr>
        <p:spPr>
          <a:xfrm>
            <a:off x="8839200" y="6686550"/>
            <a:ext cx="381000" cy="22574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algn="l">
              <a:defRPr sz="1000">
                <a:solidFill>
                  <a:srgbClr val="262626"/>
                </a:solidFill>
              </a:defRPr>
            </a:lvl1pPr>
          </a:lstStyle>
          <a:p>
            <a:pPr lvl="0">
              <a:defRPr sz="1800">
                <a:solidFill>
                  <a:srgbClr val="000000"/>
                </a:solidFill>
              </a:defRPr>
            </a:pPr>
            <a:fld id="{86CB4B4D-7CA3-9044-876B-883B54F8677D}" type="slidenum">
              <a:rPr sz="1000">
                <a:solidFill>
                  <a:srgbClr val="262626"/>
                </a:solidFill>
              </a:rPr>
            </a:fld>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189">
                                            <p:bg/>
                                          </p:spTgt>
                                        </p:tgtEl>
                                        <p:attrNameLst>
                                          <p:attrName>style.visibility</p:attrName>
                                        </p:attrNameLst>
                                      </p:cBhvr>
                                      <p:to>
                                        <p:strVal val="visible"/>
                                      </p:to>
                                    </p:set>
                                    <p:anim calcmode="lin" valueType="num">
                                      <p:cBhvr>
                                        <p:cTn id="7" dur="500" fill="hold"/>
                                        <p:tgtEl>
                                          <p:spTgt spid="189">
                                            <p:bg/>
                                          </p:spTgt>
                                        </p:tgtEl>
                                        <p:attrNameLst>
                                          <p:attrName>ppt_x</p:attrName>
                                        </p:attrNameLst>
                                      </p:cBhvr>
                                      <p:tavLst>
                                        <p:tav tm="0">
                                          <p:val>
                                            <p:strVal val="1+#ppt_w/2"/>
                                          </p:val>
                                        </p:tav>
                                        <p:tav tm="100000">
                                          <p:val>
                                            <p:strVal val="#ppt_x"/>
                                          </p:val>
                                        </p:tav>
                                      </p:tavLst>
                                    </p:anim>
                                    <p:anim calcmode="lin" valueType="num">
                                      <p:cBhvr>
                                        <p:cTn id="8" dur="500" fill="hold"/>
                                        <p:tgtEl>
                                          <p:spTgt spid="189">
                                            <p:bg/>
                                          </p:spTgt>
                                        </p:tgtEl>
                                        <p:attrNameLst>
                                          <p:attrName>ppt_y</p:attrName>
                                        </p:attrNameLst>
                                      </p:cBhvr>
                                      <p:tavLst>
                                        <p:tav tm="0">
                                          <p:val>
                                            <p:strVal val="#ppt_y"/>
                                          </p:val>
                                        </p:tav>
                                        <p:tav tm="100000">
                                          <p:val>
                                            <p:strVal val="#ppt_y"/>
                                          </p:val>
                                        </p:tav>
                                      </p:tavLst>
                                    </p:anim>
                                  </p:childTnLst>
                                </p:cTn>
                              </p:par>
                              <p:par>
                                <p:cTn id="9" presetClass="entr" presetSubtype="2" presetID="2" grpId="1" fill="hold">
                                  <p:stCondLst>
                                    <p:cond delay="0"/>
                                  </p:stCondLst>
                                  <p:iterate type="el" backwards="0">
                                    <p:tmAbs val="0"/>
                                  </p:iterate>
                                  <p:childTnLst>
                                    <p:set>
                                      <p:cBhvr>
                                        <p:cTn id="10" fill="hold"/>
                                        <p:tgtEl>
                                          <p:spTgt spid="189">
                                            <p:txEl>
                                              <p:pRg st="0" end="0"/>
                                            </p:txEl>
                                          </p:spTgt>
                                        </p:tgtEl>
                                        <p:attrNameLst>
                                          <p:attrName>style.visibility</p:attrName>
                                        </p:attrNameLst>
                                      </p:cBhvr>
                                      <p:to>
                                        <p:strVal val="visible"/>
                                      </p:to>
                                    </p:set>
                                    <p:anim calcmode="lin" valueType="num">
                                      <p:cBhvr>
                                        <p:cTn id="11" dur="500" fill="hold"/>
                                        <p:tgtEl>
                                          <p:spTgt spid="189">
                                            <p:txEl>
                                              <p:pRg st="0" end="0"/>
                                            </p:txEl>
                                          </p:spTgt>
                                        </p:tgtEl>
                                        <p:attrNameLst>
                                          <p:attrName>ppt_x</p:attrName>
                                        </p:attrNameLst>
                                      </p:cBhvr>
                                      <p:tavLst>
                                        <p:tav tm="0">
                                          <p:val>
                                            <p:strVal val="1+#ppt_w/2"/>
                                          </p:val>
                                        </p:tav>
                                        <p:tav tm="100000">
                                          <p:val>
                                            <p:strVal val="#ppt_x"/>
                                          </p:val>
                                        </p:tav>
                                      </p:tavLst>
                                    </p:anim>
                                    <p:anim calcmode="lin" valueType="num">
                                      <p:cBhvr>
                                        <p:cTn id="12" dur="500" fill="hold"/>
                                        <p:tgtEl>
                                          <p:spTgt spid="18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2" presetID="2" grpId="1" fill="hold">
                                  <p:stCondLst>
                                    <p:cond delay="0"/>
                                  </p:stCondLst>
                                  <p:iterate type="el" backwards="0">
                                    <p:tmAbs val="0"/>
                                  </p:iterate>
                                  <p:childTnLst>
                                    <p:set>
                                      <p:cBhvr>
                                        <p:cTn id="16" fill="hold"/>
                                        <p:tgtEl>
                                          <p:spTgt spid="189">
                                            <p:txEl>
                                              <p:pRg st="1" end="1"/>
                                            </p:txEl>
                                          </p:spTgt>
                                        </p:tgtEl>
                                        <p:attrNameLst>
                                          <p:attrName>style.visibility</p:attrName>
                                        </p:attrNameLst>
                                      </p:cBhvr>
                                      <p:to>
                                        <p:strVal val="visible"/>
                                      </p:to>
                                    </p:set>
                                    <p:anim calcmode="lin" valueType="num">
                                      <p:cBhvr>
                                        <p:cTn id="17" dur="500" fill="hold"/>
                                        <p:tgtEl>
                                          <p:spTgt spid="189">
                                            <p:txEl>
                                              <p:pRg st="1" end="1"/>
                                            </p:txEl>
                                          </p:spTgt>
                                        </p:tgtEl>
                                        <p:attrNameLst>
                                          <p:attrName>ppt_x</p:attrName>
                                        </p:attrNameLst>
                                      </p:cBhvr>
                                      <p:tavLst>
                                        <p:tav tm="0">
                                          <p:val>
                                            <p:strVal val="1+#ppt_w/2"/>
                                          </p:val>
                                        </p:tav>
                                        <p:tav tm="100000">
                                          <p:val>
                                            <p:strVal val="#ppt_x"/>
                                          </p:val>
                                        </p:tav>
                                      </p:tavLst>
                                    </p:anim>
                                    <p:anim calcmode="lin" valueType="num">
                                      <p:cBhvr>
                                        <p:cTn id="18" dur="500" fill="hold"/>
                                        <p:tgtEl>
                                          <p:spTgt spid="18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2" presetID="2" grpId="1" fill="hold">
                                  <p:stCondLst>
                                    <p:cond delay="0"/>
                                  </p:stCondLst>
                                  <p:iterate type="el" backwards="0">
                                    <p:tmAbs val="0"/>
                                  </p:iterate>
                                  <p:childTnLst>
                                    <p:set>
                                      <p:cBhvr>
                                        <p:cTn id="22" fill="hold"/>
                                        <p:tgtEl>
                                          <p:spTgt spid="189">
                                            <p:txEl>
                                              <p:pRg st="2" end="2"/>
                                            </p:txEl>
                                          </p:spTgt>
                                        </p:tgtEl>
                                        <p:attrNameLst>
                                          <p:attrName>style.visibility</p:attrName>
                                        </p:attrNameLst>
                                      </p:cBhvr>
                                      <p:to>
                                        <p:strVal val="visible"/>
                                      </p:to>
                                    </p:set>
                                    <p:anim calcmode="lin" valueType="num">
                                      <p:cBhvr>
                                        <p:cTn id="23" dur="500" fill="hold"/>
                                        <p:tgtEl>
                                          <p:spTgt spid="189">
                                            <p:txEl>
                                              <p:pRg st="2" end="2"/>
                                            </p:txEl>
                                          </p:spTgt>
                                        </p:tgtEl>
                                        <p:attrNameLst>
                                          <p:attrName>ppt_x</p:attrName>
                                        </p:attrNameLst>
                                      </p:cBhvr>
                                      <p:tavLst>
                                        <p:tav tm="0">
                                          <p:val>
                                            <p:strVal val="1+#ppt_w/2"/>
                                          </p:val>
                                        </p:tav>
                                        <p:tav tm="100000">
                                          <p:val>
                                            <p:strVal val="#ppt_x"/>
                                          </p:val>
                                        </p:tav>
                                      </p:tavLst>
                                    </p:anim>
                                    <p:anim calcmode="lin" valueType="num">
                                      <p:cBhvr>
                                        <p:cTn id="24" dur="500" fill="hold"/>
                                        <p:tgtEl>
                                          <p:spTgt spid="18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2" presetID="2" grpId="1" fill="hold">
                                  <p:stCondLst>
                                    <p:cond delay="0"/>
                                  </p:stCondLst>
                                  <p:iterate type="el" backwards="0">
                                    <p:tmAbs val="0"/>
                                  </p:iterate>
                                  <p:childTnLst>
                                    <p:set>
                                      <p:cBhvr>
                                        <p:cTn id="28" fill="hold"/>
                                        <p:tgtEl>
                                          <p:spTgt spid="189">
                                            <p:txEl>
                                              <p:pRg st="3" end="3"/>
                                            </p:txEl>
                                          </p:spTgt>
                                        </p:tgtEl>
                                        <p:attrNameLst>
                                          <p:attrName>style.visibility</p:attrName>
                                        </p:attrNameLst>
                                      </p:cBhvr>
                                      <p:to>
                                        <p:strVal val="visible"/>
                                      </p:to>
                                    </p:set>
                                    <p:anim calcmode="lin" valueType="num">
                                      <p:cBhvr>
                                        <p:cTn id="29" dur="500" fill="hold"/>
                                        <p:tgtEl>
                                          <p:spTgt spid="189">
                                            <p:txEl>
                                              <p:pRg st="3" end="3"/>
                                            </p:txEl>
                                          </p:spTgt>
                                        </p:tgtEl>
                                        <p:attrNameLst>
                                          <p:attrName>ppt_x</p:attrName>
                                        </p:attrNameLst>
                                      </p:cBhvr>
                                      <p:tavLst>
                                        <p:tav tm="0">
                                          <p:val>
                                            <p:strVal val="1+#ppt_w/2"/>
                                          </p:val>
                                        </p:tav>
                                        <p:tav tm="100000">
                                          <p:val>
                                            <p:strVal val="#ppt_x"/>
                                          </p:val>
                                        </p:tav>
                                      </p:tavLst>
                                    </p:anim>
                                    <p:anim calcmode="lin" valueType="num">
                                      <p:cBhvr>
                                        <p:cTn id="30" dur="500" fill="hold"/>
                                        <p:tgtEl>
                                          <p:spTgt spid="18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2" presetID="2" grpId="1" fill="hold">
                                  <p:stCondLst>
                                    <p:cond delay="0"/>
                                  </p:stCondLst>
                                  <p:iterate type="el" backwards="0">
                                    <p:tmAbs val="0"/>
                                  </p:iterate>
                                  <p:childTnLst>
                                    <p:set>
                                      <p:cBhvr>
                                        <p:cTn id="34" fill="hold"/>
                                        <p:tgtEl>
                                          <p:spTgt spid="189">
                                            <p:txEl>
                                              <p:pRg st="4" end="4"/>
                                            </p:txEl>
                                          </p:spTgt>
                                        </p:tgtEl>
                                        <p:attrNameLst>
                                          <p:attrName>style.visibility</p:attrName>
                                        </p:attrNameLst>
                                      </p:cBhvr>
                                      <p:to>
                                        <p:strVal val="visible"/>
                                      </p:to>
                                    </p:set>
                                    <p:anim calcmode="lin" valueType="num">
                                      <p:cBhvr>
                                        <p:cTn id="35" dur="500" fill="hold"/>
                                        <p:tgtEl>
                                          <p:spTgt spid="189">
                                            <p:txEl>
                                              <p:pRg st="4" end="4"/>
                                            </p:txEl>
                                          </p:spTgt>
                                        </p:tgtEl>
                                        <p:attrNameLst>
                                          <p:attrName>ppt_x</p:attrName>
                                        </p:attrNameLst>
                                      </p:cBhvr>
                                      <p:tavLst>
                                        <p:tav tm="0">
                                          <p:val>
                                            <p:strVal val="1+#ppt_w/2"/>
                                          </p:val>
                                        </p:tav>
                                        <p:tav tm="100000">
                                          <p:val>
                                            <p:strVal val="#ppt_x"/>
                                          </p:val>
                                        </p:tav>
                                      </p:tavLst>
                                    </p:anim>
                                    <p:anim calcmode="lin" valueType="num">
                                      <p:cBhvr>
                                        <p:cTn id="36" dur="500" fill="hold"/>
                                        <p:tgtEl>
                                          <p:spTgt spid="18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2" presetID="2" grpId="1" fill="hold">
                                  <p:stCondLst>
                                    <p:cond delay="0"/>
                                  </p:stCondLst>
                                  <p:iterate type="el" backwards="0">
                                    <p:tmAbs val="0"/>
                                  </p:iterate>
                                  <p:childTnLst>
                                    <p:set>
                                      <p:cBhvr>
                                        <p:cTn id="40" fill="hold"/>
                                        <p:tgtEl>
                                          <p:spTgt spid="189">
                                            <p:txEl>
                                              <p:pRg st="5" end="5"/>
                                            </p:txEl>
                                          </p:spTgt>
                                        </p:tgtEl>
                                        <p:attrNameLst>
                                          <p:attrName>style.visibility</p:attrName>
                                        </p:attrNameLst>
                                      </p:cBhvr>
                                      <p:to>
                                        <p:strVal val="visible"/>
                                      </p:to>
                                    </p:set>
                                    <p:anim calcmode="lin" valueType="num">
                                      <p:cBhvr>
                                        <p:cTn id="41" dur="500" fill="hold"/>
                                        <p:tgtEl>
                                          <p:spTgt spid="189">
                                            <p:txEl>
                                              <p:pRg st="5" end="5"/>
                                            </p:txEl>
                                          </p:spTgt>
                                        </p:tgtEl>
                                        <p:attrNameLst>
                                          <p:attrName>ppt_x</p:attrName>
                                        </p:attrNameLst>
                                      </p:cBhvr>
                                      <p:tavLst>
                                        <p:tav tm="0">
                                          <p:val>
                                            <p:strVal val="1+#ppt_w/2"/>
                                          </p:val>
                                        </p:tav>
                                        <p:tav tm="100000">
                                          <p:val>
                                            <p:strVal val="#ppt_x"/>
                                          </p:val>
                                        </p:tav>
                                      </p:tavLst>
                                    </p:anim>
                                    <p:anim calcmode="lin" valueType="num">
                                      <p:cBhvr>
                                        <p:cTn id="42" dur="500" fill="hold"/>
                                        <p:tgtEl>
                                          <p:spTgt spid="18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nodeType="clickEffect" presetClass="entr" presetSubtype="2" presetID="2" grpId="1" fill="hold">
                                  <p:stCondLst>
                                    <p:cond delay="0"/>
                                  </p:stCondLst>
                                  <p:iterate type="el" backwards="0">
                                    <p:tmAbs val="0"/>
                                  </p:iterate>
                                  <p:childTnLst>
                                    <p:set>
                                      <p:cBhvr>
                                        <p:cTn id="46" fill="hold"/>
                                        <p:tgtEl>
                                          <p:spTgt spid="189">
                                            <p:txEl>
                                              <p:pRg st="6" end="6"/>
                                            </p:txEl>
                                          </p:spTgt>
                                        </p:tgtEl>
                                        <p:attrNameLst>
                                          <p:attrName>style.visibility</p:attrName>
                                        </p:attrNameLst>
                                      </p:cBhvr>
                                      <p:to>
                                        <p:strVal val="visible"/>
                                      </p:to>
                                    </p:set>
                                    <p:anim calcmode="lin" valueType="num">
                                      <p:cBhvr>
                                        <p:cTn id="47" dur="500" fill="hold"/>
                                        <p:tgtEl>
                                          <p:spTgt spid="189">
                                            <p:txEl>
                                              <p:pRg st="6" end="6"/>
                                            </p:txEl>
                                          </p:spTgt>
                                        </p:tgtEl>
                                        <p:attrNameLst>
                                          <p:attrName>ppt_x</p:attrName>
                                        </p:attrNameLst>
                                      </p:cBhvr>
                                      <p:tavLst>
                                        <p:tav tm="0">
                                          <p:val>
                                            <p:strVal val="1+#ppt_w/2"/>
                                          </p:val>
                                        </p:tav>
                                        <p:tav tm="100000">
                                          <p:val>
                                            <p:strVal val="#ppt_x"/>
                                          </p:val>
                                        </p:tav>
                                      </p:tavLst>
                                    </p:anim>
                                    <p:anim calcmode="lin" valueType="num">
                                      <p:cBhvr>
                                        <p:cTn id="48" dur="500" fill="hold"/>
                                        <p:tgtEl>
                                          <p:spTgt spid="18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nodeType="clickEffect" presetClass="entr" presetSubtype="2" presetID="2" grpId="1" fill="hold">
                                  <p:stCondLst>
                                    <p:cond delay="0"/>
                                  </p:stCondLst>
                                  <p:iterate type="el" backwards="0">
                                    <p:tmAbs val="0"/>
                                  </p:iterate>
                                  <p:childTnLst>
                                    <p:set>
                                      <p:cBhvr>
                                        <p:cTn id="52" fill="hold"/>
                                        <p:tgtEl>
                                          <p:spTgt spid="189">
                                            <p:txEl>
                                              <p:pRg st="7" end="7"/>
                                            </p:txEl>
                                          </p:spTgt>
                                        </p:tgtEl>
                                        <p:attrNameLst>
                                          <p:attrName>style.visibility</p:attrName>
                                        </p:attrNameLst>
                                      </p:cBhvr>
                                      <p:to>
                                        <p:strVal val="visible"/>
                                      </p:to>
                                    </p:set>
                                    <p:anim calcmode="lin" valueType="num">
                                      <p:cBhvr>
                                        <p:cTn id="53" dur="500" fill="hold"/>
                                        <p:tgtEl>
                                          <p:spTgt spid="189">
                                            <p:txEl>
                                              <p:pRg st="7" end="7"/>
                                            </p:txEl>
                                          </p:spTgt>
                                        </p:tgtEl>
                                        <p:attrNameLst>
                                          <p:attrName>ppt_x</p:attrName>
                                        </p:attrNameLst>
                                      </p:cBhvr>
                                      <p:tavLst>
                                        <p:tav tm="0">
                                          <p:val>
                                            <p:strVal val="1+#ppt_w/2"/>
                                          </p:val>
                                        </p:tav>
                                        <p:tav tm="100000">
                                          <p:val>
                                            <p:strVal val="#ppt_x"/>
                                          </p:val>
                                        </p:tav>
                                      </p:tavLst>
                                    </p:anim>
                                    <p:anim calcmode="lin" valueType="num">
                                      <p:cBhvr>
                                        <p:cTn id="54" dur="500" fill="hold"/>
                                        <p:tgtEl>
                                          <p:spTgt spid="18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nodeType="clickEffect" presetClass="entr" presetSubtype="2" presetID="2" grpId="1" fill="hold">
                                  <p:stCondLst>
                                    <p:cond delay="0"/>
                                  </p:stCondLst>
                                  <p:iterate type="el" backwards="0">
                                    <p:tmAbs val="0"/>
                                  </p:iterate>
                                  <p:childTnLst>
                                    <p:set>
                                      <p:cBhvr>
                                        <p:cTn id="58" fill="hold"/>
                                        <p:tgtEl>
                                          <p:spTgt spid="189">
                                            <p:txEl>
                                              <p:pRg st="8" end="8"/>
                                            </p:txEl>
                                          </p:spTgt>
                                        </p:tgtEl>
                                        <p:attrNameLst>
                                          <p:attrName>style.visibility</p:attrName>
                                        </p:attrNameLst>
                                      </p:cBhvr>
                                      <p:to>
                                        <p:strVal val="visible"/>
                                      </p:to>
                                    </p:set>
                                    <p:anim calcmode="lin" valueType="num">
                                      <p:cBhvr>
                                        <p:cTn id="59" dur="500" fill="hold"/>
                                        <p:tgtEl>
                                          <p:spTgt spid="189">
                                            <p:txEl>
                                              <p:pRg st="8" end="8"/>
                                            </p:txEl>
                                          </p:spTgt>
                                        </p:tgtEl>
                                        <p:attrNameLst>
                                          <p:attrName>ppt_x</p:attrName>
                                        </p:attrNameLst>
                                      </p:cBhvr>
                                      <p:tavLst>
                                        <p:tav tm="0">
                                          <p:val>
                                            <p:strVal val="1+#ppt_w/2"/>
                                          </p:val>
                                        </p:tav>
                                        <p:tav tm="100000">
                                          <p:val>
                                            <p:strVal val="#ppt_x"/>
                                          </p:val>
                                        </p:tav>
                                      </p:tavLst>
                                    </p:anim>
                                    <p:anim calcmode="lin" valueType="num">
                                      <p:cBhvr>
                                        <p:cTn id="60" dur="500" fill="hold"/>
                                        <p:tgtEl>
                                          <p:spTgt spid="189">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nodeType="clickEffect" presetClass="entr" presetSubtype="2" presetID="2" grpId="1" fill="hold">
                                  <p:stCondLst>
                                    <p:cond delay="0"/>
                                  </p:stCondLst>
                                  <p:iterate type="el" backwards="0">
                                    <p:tmAbs val="0"/>
                                  </p:iterate>
                                  <p:childTnLst>
                                    <p:set>
                                      <p:cBhvr>
                                        <p:cTn id="64" fill="hold"/>
                                        <p:tgtEl>
                                          <p:spTgt spid="189">
                                            <p:txEl>
                                              <p:pRg st="9" end="9"/>
                                            </p:txEl>
                                          </p:spTgt>
                                        </p:tgtEl>
                                        <p:attrNameLst>
                                          <p:attrName>style.visibility</p:attrName>
                                        </p:attrNameLst>
                                      </p:cBhvr>
                                      <p:to>
                                        <p:strVal val="visible"/>
                                      </p:to>
                                    </p:set>
                                    <p:anim calcmode="lin" valueType="num">
                                      <p:cBhvr>
                                        <p:cTn id="65" dur="500" fill="hold"/>
                                        <p:tgtEl>
                                          <p:spTgt spid="189">
                                            <p:txEl>
                                              <p:pRg st="9" end="9"/>
                                            </p:txEl>
                                          </p:spTgt>
                                        </p:tgtEl>
                                        <p:attrNameLst>
                                          <p:attrName>ppt_x</p:attrName>
                                        </p:attrNameLst>
                                      </p:cBhvr>
                                      <p:tavLst>
                                        <p:tav tm="0">
                                          <p:val>
                                            <p:strVal val="1+#ppt_w/2"/>
                                          </p:val>
                                        </p:tav>
                                        <p:tav tm="100000">
                                          <p:val>
                                            <p:strVal val="#ppt_x"/>
                                          </p:val>
                                        </p:tav>
                                      </p:tavLst>
                                    </p:anim>
                                    <p:anim calcmode="lin" valueType="num">
                                      <p:cBhvr>
                                        <p:cTn id="66" dur="500" fill="hold"/>
                                        <p:tgtEl>
                                          <p:spTgt spid="189">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9" grpId="1"/>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3" name="Shape 193"/>
          <p:cNvSpPr/>
          <p:nvPr/>
        </p:nvSpPr>
        <p:spPr>
          <a:xfrm>
            <a:off x="3505200" y="6705600"/>
            <a:ext cx="3124200" cy="2135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a:solidFill>
                  <a:srgbClr val="262626"/>
                </a:solidFill>
                <a:latin typeface="Times"/>
                <a:ea typeface="Times"/>
                <a:cs typeface="Times"/>
                <a:sym typeface="Times"/>
              </a:defRPr>
            </a:lvl1pPr>
          </a:lstStyle>
          <a:p>
            <a:pPr lvl="0">
              <a:defRPr sz="1800">
                <a:solidFill>
                  <a:srgbClr val="000000"/>
                </a:solidFill>
              </a:defRPr>
            </a:pPr>
            <a:r>
              <a:rPr sz="900">
                <a:solidFill>
                  <a:srgbClr val="262626"/>
                </a:solidFill>
              </a:rPr>
              <a:t>Graduate Education &amp; Research Directions – 9.15.2010</a:t>
            </a:r>
          </a:p>
        </p:txBody>
      </p:sp>
      <p:sp>
        <p:nvSpPr>
          <p:cNvPr id="194" name="Shape 194"/>
          <p:cNvSpPr/>
          <p:nvPr>
            <p:ph type="title"/>
          </p:nvPr>
        </p:nvSpPr>
        <p:spPr>
          <a:xfrm>
            <a:off x="685800" y="152400"/>
            <a:ext cx="8077200" cy="762000"/>
          </a:xfrm>
          <a:prstGeom prst="rect">
            <a:avLst/>
          </a:prstGeom>
        </p:spPr>
        <p:txBody>
          <a:bodyPr lIns="0" tIns="0" rIns="0" bIns="0">
            <a:normAutofit fontScale="100000" lnSpcReduction="0"/>
          </a:bodyPr>
          <a:lstStyle>
            <a:lvl1pPr>
              <a:lnSpc>
                <a:spcPct val="70000"/>
              </a:lnSpc>
              <a:defRPr b="1" sz="4000">
                <a:solidFill>
                  <a:srgbClr val="FFFFFF"/>
                </a:solidFill>
              </a:defRPr>
            </a:lvl1pPr>
          </a:lstStyle>
          <a:p>
            <a:pPr lvl="0">
              <a:defRPr b="0" sz="1800">
                <a:solidFill>
                  <a:srgbClr val="000000"/>
                </a:solidFill>
              </a:defRPr>
            </a:pPr>
            <a:r>
              <a:rPr b="1" sz="4000">
                <a:solidFill>
                  <a:srgbClr val="FFFFFF"/>
                </a:solidFill>
              </a:rPr>
              <a:t>School of Engineering @ UB</a:t>
            </a:r>
          </a:p>
        </p:txBody>
      </p:sp>
      <p:sp>
        <p:nvSpPr>
          <p:cNvPr id="195" name="Shape 195"/>
          <p:cNvSpPr/>
          <p:nvPr>
            <p:ph type="body" idx="1"/>
          </p:nvPr>
        </p:nvSpPr>
        <p:spPr>
          <a:xfrm>
            <a:off x="0" y="990600"/>
            <a:ext cx="5486400" cy="5562600"/>
          </a:xfrm>
          <a:prstGeom prst="rect">
            <a:avLst/>
          </a:prstGeom>
        </p:spPr>
        <p:txBody>
          <a:bodyPr lIns="0" tIns="0" rIns="0" bIns="0">
            <a:normAutofit fontScale="100000" lnSpcReduction="0"/>
          </a:bodyPr>
          <a:lstStyle/>
          <a:p>
            <a:pPr lvl="1" marL="681717" indent="-224517">
              <a:spcBef>
                <a:spcPts val="500"/>
              </a:spcBef>
              <a:buClr>
                <a:srgbClr val="FFC000"/>
              </a:buClr>
              <a:buChar char="•"/>
              <a:defRPr sz="1800"/>
            </a:pPr>
            <a:r>
              <a:rPr sz="2200">
                <a:solidFill>
                  <a:srgbClr val="FFC000"/>
                </a:solidFill>
              </a:rPr>
              <a:t> The fastest growing School of Engineering in the nation (among 300+ accredited engineering schools)</a:t>
            </a:r>
            <a:endParaRPr sz="2800"/>
          </a:p>
          <a:p>
            <a:pPr lvl="1" marL="681717" indent="-224517">
              <a:spcBef>
                <a:spcPts val="500"/>
              </a:spcBef>
              <a:buClr>
                <a:srgbClr val="FFC000"/>
              </a:buClr>
              <a:buChar char="•"/>
              <a:defRPr sz="1800"/>
            </a:pPr>
            <a:r>
              <a:rPr sz="2200">
                <a:solidFill>
                  <a:srgbClr val="FFC000"/>
                </a:solidFill>
              </a:rPr>
              <a:t> The largest graduate engineering program in CT</a:t>
            </a:r>
            <a:endParaRPr sz="2800"/>
          </a:p>
          <a:p>
            <a:pPr lvl="1" marL="681717" indent="-224517">
              <a:spcBef>
                <a:spcPts val="500"/>
              </a:spcBef>
              <a:buClr>
                <a:srgbClr val="FFC000"/>
              </a:buClr>
              <a:buChar char="•"/>
              <a:defRPr sz="1800"/>
            </a:pPr>
            <a:r>
              <a:rPr sz="2200">
                <a:solidFill>
                  <a:srgbClr val="FFC000"/>
                </a:solidFill>
              </a:rPr>
              <a:t> One of the three largest engineering programs in New England</a:t>
            </a:r>
            <a:endParaRPr sz="2800"/>
          </a:p>
          <a:p>
            <a:pPr lvl="1" marL="681717" indent="-224517">
              <a:spcBef>
                <a:spcPts val="500"/>
              </a:spcBef>
              <a:buClr>
                <a:srgbClr val="FFC000"/>
              </a:buClr>
              <a:buChar char="•"/>
              <a:defRPr sz="1800"/>
            </a:pPr>
            <a:r>
              <a:rPr sz="2200">
                <a:solidFill>
                  <a:srgbClr val="FFC000"/>
                </a:solidFill>
              </a:rPr>
              <a:t> The only Ph.D. program in Computer Science and Engineering in New England</a:t>
            </a:r>
            <a:endParaRPr sz="2800"/>
          </a:p>
          <a:p>
            <a:pPr lvl="1" marL="681717" indent="-224517">
              <a:spcBef>
                <a:spcPts val="500"/>
              </a:spcBef>
              <a:buClr>
                <a:srgbClr val="FFC000"/>
              </a:buClr>
              <a:buChar char="•"/>
              <a:defRPr sz="1800"/>
            </a:pPr>
            <a:r>
              <a:rPr sz="2200">
                <a:solidFill>
                  <a:srgbClr val="FFC000"/>
                </a:solidFill>
              </a:rPr>
              <a:t> Dual degree programs</a:t>
            </a:r>
            <a:endParaRPr sz="2800"/>
          </a:p>
          <a:p>
            <a:pPr lvl="1" marL="681717" indent="-224517">
              <a:spcBef>
                <a:spcPts val="500"/>
              </a:spcBef>
              <a:buClr>
                <a:srgbClr val="FFC000"/>
              </a:buClr>
              <a:buChar char="•"/>
              <a:defRPr sz="1800"/>
            </a:pPr>
            <a:r>
              <a:rPr sz="2200">
                <a:solidFill>
                  <a:srgbClr val="FFC000"/>
                </a:solidFill>
              </a:rPr>
              <a:t> More than 75 full and part time faculty members</a:t>
            </a:r>
          </a:p>
        </p:txBody>
      </p:sp>
      <p:pic>
        <p:nvPicPr>
          <p:cNvPr id="196" name="image8.jpeg" descr="se_10"/>
          <p:cNvPicPr/>
          <p:nvPr/>
        </p:nvPicPr>
        <p:blipFill>
          <a:blip r:embed="rId2">
            <a:extLst/>
          </a:blip>
          <a:srcRect l="0" t="0" r="0" b="6214"/>
          <a:stretch>
            <a:fillRect/>
          </a:stretch>
        </p:blipFill>
        <p:spPr>
          <a:xfrm>
            <a:off x="5638800" y="838200"/>
            <a:ext cx="3352800" cy="5562601"/>
          </a:xfrm>
          <a:prstGeom prst="rect">
            <a:avLst/>
          </a:prstGeom>
          <a:ln w="12700">
            <a:miter lim="400000"/>
          </a:ln>
          <a:effectLst>
            <a:outerShdw sx="100000" sy="100000" kx="0" ky="0" algn="b" rotWithShape="0" blurRad="292100" dist="139700" dir="2700000">
              <a:srgbClr val="333333">
                <a:alpha val="64999"/>
              </a:srgbClr>
            </a:outerShdw>
          </a:effectLst>
        </p:spPr>
      </p:pic>
      <p:sp>
        <p:nvSpPr>
          <p:cNvPr id="197" name="Shape 197"/>
          <p:cNvSpPr/>
          <p:nvPr/>
        </p:nvSpPr>
        <p:spPr>
          <a:xfrm>
            <a:off x="457200" y="6462712"/>
            <a:ext cx="2209800" cy="4902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1400">
                <a:solidFill>
                  <a:srgbClr val="262626"/>
                </a:solidFill>
                <a:latin typeface="Times"/>
                <a:ea typeface="Times"/>
                <a:cs typeface="Times"/>
                <a:sym typeface="Times"/>
              </a:rPr>
              <a:t>School of Engineering</a:t>
            </a:r>
            <a:endParaRPr sz="1400">
              <a:solidFill>
                <a:srgbClr val="3333CC"/>
              </a:solidFill>
              <a:latin typeface="Times"/>
              <a:ea typeface="Times"/>
              <a:cs typeface="Times"/>
              <a:sym typeface="Times"/>
            </a:endParaRPr>
          </a:p>
          <a:p>
            <a:pPr lvl="0">
              <a:defRPr sz="1800"/>
            </a:pPr>
            <a:r>
              <a:rPr sz="1400">
                <a:solidFill>
                  <a:srgbClr val="262626"/>
                </a:solidFill>
                <a:latin typeface="Times"/>
                <a:ea typeface="Times"/>
                <a:cs typeface="Times"/>
                <a:sym typeface="Times"/>
              </a:rPr>
              <a:t>University of Bridgeport</a:t>
            </a:r>
          </a:p>
        </p:txBody>
      </p:sp>
      <p:sp>
        <p:nvSpPr>
          <p:cNvPr id="198" name="Shape 198"/>
          <p:cNvSpPr/>
          <p:nvPr>
            <p:ph type="sldNum" sz="quarter" idx="2"/>
          </p:nvPr>
        </p:nvSpPr>
        <p:spPr>
          <a:xfrm>
            <a:off x="8839200" y="6686550"/>
            <a:ext cx="381000" cy="22574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algn="l">
              <a:defRPr sz="1000">
                <a:solidFill>
                  <a:srgbClr val="262626"/>
                </a:solidFill>
              </a:defRPr>
            </a:lvl1pPr>
          </a:lstStyle>
          <a:p>
            <a:pPr lvl="0">
              <a:defRPr sz="1800">
                <a:solidFill>
                  <a:srgbClr val="000000"/>
                </a:solidFill>
              </a:defRPr>
            </a:pPr>
            <a:fld id="{86CB4B4D-7CA3-9044-876B-883B54F8677D}" type="slidenum">
              <a:rPr sz="1000">
                <a:solidFill>
                  <a:srgbClr val="262626"/>
                </a:solidFill>
              </a:rPr>
            </a:fld>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195">
                                            <p:bg/>
                                          </p:spTgt>
                                        </p:tgtEl>
                                        <p:attrNameLst>
                                          <p:attrName>style.visibility</p:attrName>
                                        </p:attrNameLst>
                                      </p:cBhvr>
                                      <p:to>
                                        <p:strVal val="visible"/>
                                      </p:to>
                                    </p:set>
                                    <p:anim calcmode="lin" valueType="num">
                                      <p:cBhvr>
                                        <p:cTn id="7" dur="500" fill="hold"/>
                                        <p:tgtEl>
                                          <p:spTgt spid="195">
                                            <p:bg/>
                                          </p:spTgt>
                                        </p:tgtEl>
                                        <p:attrNameLst>
                                          <p:attrName>ppt_x</p:attrName>
                                        </p:attrNameLst>
                                      </p:cBhvr>
                                      <p:tavLst>
                                        <p:tav tm="0">
                                          <p:val>
                                            <p:strVal val="1+#ppt_w/2"/>
                                          </p:val>
                                        </p:tav>
                                        <p:tav tm="100000">
                                          <p:val>
                                            <p:strVal val="#ppt_x"/>
                                          </p:val>
                                        </p:tav>
                                      </p:tavLst>
                                    </p:anim>
                                    <p:anim calcmode="lin" valueType="num">
                                      <p:cBhvr>
                                        <p:cTn id="8" dur="500" fill="hold"/>
                                        <p:tgtEl>
                                          <p:spTgt spid="195">
                                            <p:bg/>
                                          </p:spTgt>
                                        </p:tgtEl>
                                        <p:attrNameLst>
                                          <p:attrName>ppt_y</p:attrName>
                                        </p:attrNameLst>
                                      </p:cBhvr>
                                      <p:tavLst>
                                        <p:tav tm="0">
                                          <p:val>
                                            <p:strVal val="#ppt_y"/>
                                          </p:val>
                                        </p:tav>
                                        <p:tav tm="100000">
                                          <p:val>
                                            <p:strVal val="#ppt_y"/>
                                          </p:val>
                                        </p:tav>
                                      </p:tavLst>
                                    </p:anim>
                                  </p:childTnLst>
                                </p:cTn>
                              </p:par>
                              <p:par>
                                <p:cTn id="9" presetClass="entr" presetSubtype="2" presetID="2" grpId="1" fill="hold">
                                  <p:stCondLst>
                                    <p:cond delay="0"/>
                                  </p:stCondLst>
                                  <p:iterate type="el" backwards="0">
                                    <p:tmAbs val="0"/>
                                  </p:iterate>
                                  <p:childTnLst>
                                    <p:set>
                                      <p:cBhvr>
                                        <p:cTn id="10" fill="hold"/>
                                        <p:tgtEl>
                                          <p:spTgt spid="195">
                                            <p:txEl>
                                              <p:pRg st="0" end="0"/>
                                            </p:txEl>
                                          </p:spTgt>
                                        </p:tgtEl>
                                        <p:attrNameLst>
                                          <p:attrName>style.visibility</p:attrName>
                                        </p:attrNameLst>
                                      </p:cBhvr>
                                      <p:to>
                                        <p:strVal val="visible"/>
                                      </p:to>
                                    </p:set>
                                    <p:anim calcmode="lin" valueType="num">
                                      <p:cBhvr>
                                        <p:cTn id="11" dur="500" fill="hold"/>
                                        <p:tgtEl>
                                          <p:spTgt spid="195">
                                            <p:txEl>
                                              <p:pRg st="0" end="0"/>
                                            </p:txEl>
                                          </p:spTgt>
                                        </p:tgtEl>
                                        <p:attrNameLst>
                                          <p:attrName>ppt_x</p:attrName>
                                        </p:attrNameLst>
                                      </p:cBhvr>
                                      <p:tavLst>
                                        <p:tav tm="0">
                                          <p:val>
                                            <p:strVal val="1+#ppt_w/2"/>
                                          </p:val>
                                        </p:tav>
                                        <p:tav tm="100000">
                                          <p:val>
                                            <p:strVal val="#ppt_x"/>
                                          </p:val>
                                        </p:tav>
                                      </p:tavLst>
                                    </p:anim>
                                    <p:anim calcmode="lin" valueType="num">
                                      <p:cBhvr>
                                        <p:cTn id="12" dur="500" fill="hold"/>
                                        <p:tgtEl>
                                          <p:spTgt spid="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2" presetID="2" grpId="1" fill="hold">
                                  <p:stCondLst>
                                    <p:cond delay="0"/>
                                  </p:stCondLst>
                                  <p:iterate type="el" backwards="0">
                                    <p:tmAbs val="0"/>
                                  </p:iterate>
                                  <p:childTnLst>
                                    <p:set>
                                      <p:cBhvr>
                                        <p:cTn id="16" fill="hold"/>
                                        <p:tgtEl>
                                          <p:spTgt spid="195">
                                            <p:txEl>
                                              <p:pRg st="1" end="1"/>
                                            </p:txEl>
                                          </p:spTgt>
                                        </p:tgtEl>
                                        <p:attrNameLst>
                                          <p:attrName>style.visibility</p:attrName>
                                        </p:attrNameLst>
                                      </p:cBhvr>
                                      <p:to>
                                        <p:strVal val="visible"/>
                                      </p:to>
                                    </p:set>
                                    <p:anim calcmode="lin" valueType="num">
                                      <p:cBhvr>
                                        <p:cTn id="17" dur="500" fill="hold"/>
                                        <p:tgtEl>
                                          <p:spTgt spid="195">
                                            <p:txEl>
                                              <p:pRg st="1" end="1"/>
                                            </p:txEl>
                                          </p:spTgt>
                                        </p:tgtEl>
                                        <p:attrNameLst>
                                          <p:attrName>ppt_x</p:attrName>
                                        </p:attrNameLst>
                                      </p:cBhvr>
                                      <p:tavLst>
                                        <p:tav tm="0">
                                          <p:val>
                                            <p:strVal val="1+#ppt_w/2"/>
                                          </p:val>
                                        </p:tav>
                                        <p:tav tm="100000">
                                          <p:val>
                                            <p:strVal val="#ppt_x"/>
                                          </p:val>
                                        </p:tav>
                                      </p:tavLst>
                                    </p:anim>
                                    <p:anim calcmode="lin" valueType="num">
                                      <p:cBhvr>
                                        <p:cTn id="18" dur="500" fill="hold"/>
                                        <p:tgtEl>
                                          <p:spTgt spid="1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2" presetID="2" grpId="1" fill="hold">
                                  <p:stCondLst>
                                    <p:cond delay="0"/>
                                  </p:stCondLst>
                                  <p:iterate type="el" backwards="0">
                                    <p:tmAbs val="0"/>
                                  </p:iterate>
                                  <p:childTnLst>
                                    <p:set>
                                      <p:cBhvr>
                                        <p:cTn id="22" fill="hold"/>
                                        <p:tgtEl>
                                          <p:spTgt spid="195">
                                            <p:txEl>
                                              <p:pRg st="2" end="2"/>
                                            </p:txEl>
                                          </p:spTgt>
                                        </p:tgtEl>
                                        <p:attrNameLst>
                                          <p:attrName>style.visibility</p:attrName>
                                        </p:attrNameLst>
                                      </p:cBhvr>
                                      <p:to>
                                        <p:strVal val="visible"/>
                                      </p:to>
                                    </p:set>
                                    <p:anim calcmode="lin" valueType="num">
                                      <p:cBhvr>
                                        <p:cTn id="23" dur="500" fill="hold"/>
                                        <p:tgtEl>
                                          <p:spTgt spid="195">
                                            <p:txEl>
                                              <p:pRg st="2" end="2"/>
                                            </p:txEl>
                                          </p:spTgt>
                                        </p:tgtEl>
                                        <p:attrNameLst>
                                          <p:attrName>ppt_x</p:attrName>
                                        </p:attrNameLst>
                                      </p:cBhvr>
                                      <p:tavLst>
                                        <p:tav tm="0">
                                          <p:val>
                                            <p:strVal val="1+#ppt_w/2"/>
                                          </p:val>
                                        </p:tav>
                                        <p:tav tm="100000">
                                          <p:val>
                                            <p:strVal val="#ppt_x"/>
                                          </p:val>
                                        </p:tav>
                                      </p:tavLst>
                                    </p:anim>
                                    <p:anim calcmode="lin" valueType="num">
                                      <p:cBhvr>
                                        <p:cTn id="24" dur="500" fill="hold"/>
                                        <p:tgtEl>
                                          <p:spTgt spid="1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2" presetID="2" grpId="1" fill="hold">
                                  <p:stCondLst>
                                    <p:cond delay="0"/>
                                  </p:stCondLst>
                                  <p:iterate type="el" backwards="0">
                                    <p:tmAbs val="0"/>
                                  </p:iterate>
                                  <p:childTnLst>
                                    <p:set>
                                      <p:cBhvr>
                                        <p:cTn id="28" fill="hold"/>
                                        <p:tgtEl>
                                          <p:spTgt spid="195">
                                            <p:txEl>
                                              <p:pRg st="3" end="3"/>
                                            </p:txEl>
                                          </p:spTgt>
                                        </p:tgtEl>
                                        <p:attrNameLst>
                                          <p:attrName>style.visibility</p:attrName>
                                        </p:attrNameLst>
                                      </p:cBhvr>
                                      <p:to>
                                        <p:strVal val="visible"/>
                                      </p:to>
                                    </p:set>
                                    <p:anim calcmode="lin" valueType="num">
                                      <p:cBhvr>
                                        <p:cTn id="29" dur="500" fill="hold"/>
                                        <p:tgtEl>
                                          <p:spTgt spid="195">
                                            <p:txEl>
                                              <p:pRg st="3" end="3"/>
                                            </p:txEl>
                                          </p:spTgt>
                                        </p:tgtEl>
                                        <p:attrNameLst>
                                          <p:attrName>ppt_x</p:attrName>
                                        </p:attrNameLst>
                                      </p:cBhvr>
                                      <p:tavLst>
                                        <p:tav tm="0">
                                          <p:val>
                                            <p:strVal val="1+#ppt_w/2"/>
                                          </p:val>
                                        </p:tav>
                                        <p:tav tm="100000">
                                          <p:val>
                                            <p:strVal val="#ppt_x"/>
                                          </p:val>
                                        </p:tav>
                                      </p:tavLst>
                                    </p:anim>
                                    <p:anim calcmode="lin" valueType="num">
                                      <p:cBhvr>
                                        <p:cTn id="30" dur="500" fill="hold"/>
                                        <p:tgtEl>
                                          <p:spTgt spid="1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2" presetID="2" grpId="1" fill="hold">
                                  <p:stCondLst>
                                    <p:cond delay="0"/>
                                  </p:stCondLst>
                                  <p:iterate type="el" backwards="0">
                                    <p:tmAbs val="0"/>
                                  </p:iterate>
                                  <p:childTnLst>
                                    <p:set>
                                      <p:cBhvr>
                                        <p:cTn id="34" fill="hold"/>
                                        <p:tgtEl>
                                          <p:spTgt spid="195">
                                            <p:txEl>
                                              <p:pRg st="4" end="4"/>
                                            </p:txEl>
                                          </p:spTgt>
                                        </p:tgtEl>
                                        <p:attrNameLst>
                                          <p:attrName>style.visibility</p:attrName>
                                        </p:attrNameLst>
                                      </p:cBhvr>
                                      <p:to>
                                        <p:strVal val="visible"/>
                                      </p:to>
                                    </p:set>
                                    <p:anim calcmode="lin" valueType="num">
                                      <p:cBhvr>
                                        <p:cTn id="35" dur="500" fill="hold"/>
                                        <p:tgtEl>
                                          <p:spTgt spid="195">
                                            <p:txEl>
                                              <p:pRg st="4" end="4"/>
                                            </p:txEl>
                                          </p:spTgt>
                                        </p:tgtEl>
                                        <p:attrNameLst>
                                          <p:attrName>ppt_x</p:attrName>
                                        </p:attrNameLst>
                                      </p:cBhvr>
                                      <p:tavLst>
                                        <p:tav tm="0">
                                          <p:val>
                                            <p:strVal val="1+#ppt_w/2"/>
                                          </p:val>
                                        </p:tav>
                                        <p:tav tm="100000">
                                          <p:val>
                                            <p:strVal val="#ppt_x"/>
                                          </p:val>
                                        </p:tav>
                                      </p:tavLst>
                                    </p:anim>
                                    <p:anim calcmode="lin" valueType="num">
                                      <p:cBhvr>
                                        <p:cTn id="36" dur="500" fill="hold"/>
                                        <p:tgtEl>
                                          <p:spTgt spid="19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2" presetID="2" grpId="1" fill="hold">
                                  <p:stCondLst>
                                    <p:cond delay="0"/>
                                  </p:stCondLst>
                                  <p:iterate type="el" backwards="0">
                                    <p:tmAbs val="0"/>
                                  </p:iterate>
                                  <p:childTnLst>
                                    <p:set>
                                      <p:cBhvr>
                                        <p:cTn id="40" fill="hold"/>
                                        <p:tgtEl>
                                          <p:spTgt spid="195">
                                            <p:txEl>
                                              <p:pRg st="5" end="5"/>
                                            </p:txEl>
                                          </p:spTgt>
                                        </p:tgtEl>
                                        <p:attrNameLst>
                                          <p:attrName>style.visibility</p:attrName>
                                        </p:attrNameLst>
                                      </p:cBhvr>
                                      <p:to>
                                        <p:strVal val="visible"/>
                                      </p:to>
                                    </p:set>
                                    <p:anim calcmode="lin" valueType="num">
                                      <p:cBhvr>
                                        <p:cTn id="41" dur="500" fill="hold"/>
                                        <p:tgtEl>
                                          <p:spTgt spid="195">
                                            <p:txEl>
                                              <p:pRg st="5" end="5"/>
                                            </p:txEl>
                                          </p:spTgt>
                                        </p:tgtEl>
                                        <p:attrNameLst>
                                          <p:attrName>ppt_x</p:attrName>
                                        </p:attrNameLst>
                                      </p:cBhvr>
                                      <p:tavLst>
                                        <p:tav tm="0">
                                          <p:val>
                                            <p:strVal val="1+#ppt_w/2"/>
                                          </p:val>
                                        </p:tav>
                                        <p:tav tm="100000">
                                          <p:val>
                                            <p:strVal val="#ppt_x"/>
                                          </p:val>
                                        </p:tav>
                                      </p:tavLst>
                                    </p:anim>
                                    <p:anim calcmode="lin" valueType="num">
                                      <p:cBhvr>
                                        <p:cTn id="42" dur="500" fill="hold"/>
                                        <p:tgtEl>
                                          <p:spTgt spid="19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5" grpId="1"/>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0" name="Shape 200"/>
          <p:cNvSpPr/>
          <p:nvPr/>
        </p:nvSpPr>
        <p:spPr>
          <a:xfrm>
            <a:off x="3505200" y="6705600"/>
            <a:ext cx="3124200" cy="2135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a:solidFill>
                  <a:srgbClr val="262626"/>
                </a:solidFill>
                <a:latin typeface="Times"/>
                <a:ea typeface="Times"/>
                <a:cs typeface="Times"/>
                <a:sym typeface="Times"/>
              </a:defRPr>
            </a:lvl1pPr>
          </a:lstStyle>
          <a:p>
            <a:pPr lvl="0">
              <a:defRPr sz="1800">
                <a:solidFill>
                  <a:srgbClr val="000000"/>
                </a:solidFill>
              </a:defRPr>
            </a:pPr>
            <a:r>
              <a:rPr sz="900">
                <a:solidFill>
                  <a:srgbClr val="262626"/>
                </a:solidFill>
              </a:rPr>
              <a:t>Graduate Education &amp; Research Directions – 9.15.2010</a:t>
            </a:r>
          </a:p>
        </p:txBody>
      </p:sp>
      <p:pic>
        <p:nvPicPr>
          <p:cNvPr id="201" name="image9.jpeg" descr="EngineeringBooming - CT Post 112207 A.jpg"/>
          <p:cNvPicPr/>
          <p:nvPr/>
        </p:nvPicPr>
        <p:blipFill>
          <a:blip r:embed="rId2">
            <a:extLst/>
          </a:blip>
          <a:stretch>
            <a:fillRect/>
          </a:stretch>
        </p:blipFill>
        <p:spPr>
          <a:xfrm>
            <a:off x="533400" y="762000"/>
            <a:ext cx="4224338" cy="5334000"/>
          </a:xfrm>
          <a:prstGeom prst="rect">
            <a:avLst/>
          </a:prstGeom>
          <a:ln w="12700">
            <a:miter lim="400000"/>
          </a:ln>
          <a:effectLst>
            <a:outerShdw sx="100000" sy="100000" kx="0" ky="0" algn="b" rotWithShape="0" blurRad="190500" dist="0" dir="0">
              <a:srgbClr val="000000">
                <a:alpha val="70000"/>
              </a:srgbClr>
            </a:outerShdw>
          </a:effectLst>
        </p:spPr>
      </p:pic>
      <p:pic>
        <p:nvPicPr>
          <p:cNvPr id="202" name="image10.jpeg" descr="EngineeringBooming - CT Post 112207 B.jpg"/>
          <p:cNvPicPr/>
          <p:nvPr/>
        </p:nvPicPr>
        <p:blipFill>
          <a:blip r:embed="rId3">
            <a:extLst/>
          </a:blip>
          <a:stretch>
            <a:fillRect/>
          </a:stretch>
        </p:blipFill>
        <p:spPr>
          <a:xfrm>
            <a:off x="3200400" y="3276600"/>
            <a:ext cx="5486400" cy="3289300"/>
          </a:xfrm>
          <a:prstGeom prst="rect">
            <a:avLst/>
          </a:prstGeom>
          <a:ln w="12700">
            <a:miter lim="400000"/>
          </a:ln>
          <a:effectLst>
            <a:outerShdw sx="100000" sy="100000" kx="0" ky="0" algn="b" rotWithShape="0" blurRad="190500" dist="0" dir="0">
              <a:srgbClr val="000000">
                <a:alpha val="70000"/>
              </a:srgbClr>
            </a:outerShdw>
          </a:effectLst>
        </p:spPr>
      </p:pic>
      <p:grpSp>
        <p:nvGrpSpPr>
          <p:cNvPr id="205" name="Group 205"/>
          <p:cNvGrpSpPr/>
          <p:nvPr/>
        </p:nvGrpSpPr>
        <p:grpSpPr>
          <a:xfrm>
            <a:off x="4876800" y="1027014"/>
            <a:ext cx="3886200" cy="2060772"/>
            <a:chOff x="0" y="0"/>
            <a:chExt cx="3886200" cy="2060770"/>
          </a:xfrm>
        </p:grpSpPr>
        <p:sp>
          <p:nvSpPr>
            <p:cNvPr id="203" name="Shape 203"/>
            <p:cNvSpPr/>
            <p:nvPr/>
          </p:nvSpPr>
          <p:spPr>
            <a:xfrm>
              <a:off x="0" y="39785"/>
              <a:ext cx="3886200" cy="1981201"/>
            </a:xfrm>
            <a:prstGeom prst="roundRect">
              <a:avLst>
                <a:gd name="adj" fmla="val 16667"/>
              </a:avLst>
            </a:prstGeom>
            <a:solidFill>
              <a:srgbClr val="000066"/>
            </a:solidFill>
            <a:ln w="9525" cap="flat">
              <a:solidFill>
                <a:srgbClr val="2E2ECB"/>
              </a:solidFill>
              <a:prstDash val="solid"/>
              <a:bevel/>
            </a:ln>
            <a:effectLst>
              <a:outerShdw sx="100000" sy="100000" kx="0" ky="0" algn="b" rotWithShape="0" blurRad="38100" dist="20000" dir="5400000">
                <a:srgbClr val="000000">
                  <a:alpha val="38000"/>
                </a:srgbClr>
              </a:outerShdw>
            </a:effectLst>
          </p:spPr>
          <p:txBody>
            <a:bodyPr wrap="square" lIns="0" tIns="0" rIns="0" bIns="0" numCol="1" anchor="ctr">
              <a:noAutofit/>
            </a:bodyPr>
            <a:lstStyle/>
            <a:p>
              <a:pPr lvl="0" algn="ctr"/>
            </a:p>
          </p:txBody>
        </p:sp>
        <p:sp>
          <p:nvSpPr>
            <p:cNvPr id="204" name="Shape 204"/>
            <p:cNvSpPr/>
            <p:nvPr/>
          </p:nvSpPr>
          <p:spPr>
            <a:xfrm>
              <a:off x="96714" y="-1"/>
              <a:ext cx="3692772" cy="206077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algn="ctr">
                <a:defRPr sz="1800"/>
              </a:pPr>
              <a:r>
                <a:rPr b="1" sz="2200">
                  <a:solidFill>
                    <a:srgbClr val="FFFFFF"/>
                  </a:solidFill>
                </a:rPr>
                <a:t>“UB’s Engineering School, </a:t>
              </a:r>
              <a:endParaRPr b="1" sz="2200">
                <a:solidFill>
                  <a:srgbClr val="FFFFFF"/>
                </a:solidFill>
              </a:endParaRPr>
            </a:p>
            <a:p>
              <a:pPr lvl="0" algn="ctr">
                <a:defRPr sz="1800"/>
              </a:pPr>
              <a:r>
                <a:rPr b="1" sz="2200">
                  <a:solidFill>
                    <a:srgbClr val="FFFFFF"/>
                  </a:solidFill>
                </a:rPr>
                <a:t>with 1,250 students, is among </a:t>
              </a:r>
              <a:endParaRPr b="1" sz="2200">
                <a:solidFill>
                  <a:srgbClr val="FFFFFF"/>
                </a:solidFill>
              </a:endParaRPr>
            </a:p>
            <a:p>
              <a:pPr lvl="0" algn="ctr">
                <a:defRPr sz="1800"/>
              </a:pPr>
              <a:r>
                <a:rPr b="1" sz="2200" u="sng">
                  <a:solidFill>
                    <a:srgbClr val="FFFFFF"/>
                  </a:solidFill>
                </a:rPr>
                <a:t>top three for enrollment </a:t>
              </a:r>
              <a:endParaRPr b="1" sz="2200" u="sng">
                <a:solidFill>
                  <a:srgbClr val="FFFFFF"/>
                </a:solidFill>
              </a:endParaRPr>
            </a:p>
            <a:p>
              <a:pPr lvl="0" algn="ctr">
                <a:defRPr sz="1800"/>
              </a:pPr>
              <a:r>
                <a:rPr b="1" sz="2200">
                  <a:solidFill>
                    <a:srgbClr val="FFFFFF"/>
                  </a:solidFill>
                </a:rPr>
                <a:t>in New England.”</a:t>
              </a:r>
              <a:endParaRPr b="1" sz="2200">
                <a:solidFill>
                  <a:srgbClr val="FFFFFF"/>
                </a:solidFill>
              </a:endParaRPr>
            </a:p>
            <a:p>
              <a:pPr lvl="0" algn="r">
                <a:defRPr sz="1800"/>
              </a:pPr>
              <a:endParaRPr b="1" sz="2200">
                <a:solidFill>
                  <a:srgbClr val="FFFFFF"/>
                </a:solidFill>
              </a:endParaRPr>
            </a:p>
            <a:p>
              <a:pPr lvl="0" algn="ctr">
                <a:defRPr sz="1800"/>
              </a:pPr>
              <a:r>
                <a:rPr b="1" sz="2200">
                  <a:solidFill>
                    <a:srgbClr val="FFFFFF"/>
                  </a:solidFill>
                </a:rPr>
                <a:t>CT Post 11/22/2007</a:t>
              </a:r>
            </a:p>
          </p:txBody>
        </p:sp>
      </p:grpSp>
      <p:sp>
        <p:nvSpPr>
          <p:cNvPr id="206" name="Shape 206"/>
          <p:cNvSpPr/>
          <p:nvPr>
            <p:ph type="title"/>
          </p:nvPr>
        </p:nvSpPr>
        <p:spPr>
          <a:xfrm>
            <a:off x="762000" y="0"/>
            <a:ext cx="8077200" cy="762000"/>
          </a:xfrm>
          <a:prstGeom prst="rect">
            <a:avLst/>
          </a:prstGeom>
        </p:spPr>
        <p:txBody>
          <a:bodyPr lIns="0" tIns="0" rIns="0" bIns="0">
            <a:normAutofit fontScale="100000" lnSpcReduction="0"/>
          </a:bodyPr>
          <a:lstStyle>
            <a:lvl1pPr>
              <a:lnSpc>
                <a:spcPct val="70000"/>
              </a:lnSpc>
              <a:defRPr b="1" sz="4000">
                <a:solidFill>
                  <a:srgbClr val="FFFFFF"/>
                </a:solidFill>
              </a:defRPr>
            </a:lvl1pPr>
          </a:lstStyle>
          <a:p>
            <a:pPr lvl="0">
              <a:defRPr b="0" sz="1800">
                <a:solidFill>
                  <a:srgbClr val="000000"/>
                </a:solidFill>
              </a:defRPr>
            </a:pPr>
            <a:r>
              <a:rPr b="1" sz="4000">
                <a:solidFill>
                  <a:srgbClr val="FFFFFF"/>
                </a:solidFill>
              </a:rPr>
              <a:t>School of Engineering @ UB</a:t>
            </a:r>
          </a:p>
        </p:txBody>
      </p:sp>
      <p:sp>
        <p:nvSpPr>
          <p:cNvPr id="207" name="Shape 207"/>
          <p:cNvSpPr/>
          <p:nvPr/>
        </p:nvSpPr>
        <p:spPr>
          <a:xfrm>
            <a:off x="457200" y="6462712"/>
            <a:ext cx="2209800" cy="4902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1400">
                <a:solidFill>
                  <a:srgbClr val="262626"/>
                </a:solidFill>
                <a:latin typeface="Times"/>
                <a:ea typeface="Times"/>
                <a:cs typeface="Times"/>
                <a:sym typeface="Times"/>
              </a:rPr>
              <a:t>School of Engineering</a:t>
            </a:r>
            <a:endParaRPr sz="1400">
              <a:solidFill>
                <a:srgbClr val="3333CC"/>
              </a:solidFill>
              <a:latin typeface="Times"/>
              <a:ea typeface="Times"/>
              <a:cs typeface="Times"/>
              <a:sym typeface="Times"/>
            </a:endParaRPr>
          </a:p>
          <a:p>
            <a:pPr lvl="0">
              <a:defRPr sz="1800"/>
            </a:pPr>
            <a:r>
              <a:rPr sz="1400">
                <a:solidFill>
                  <a:srgbClr val="262626"/>
                </a:solidFill>
                <a:latin typeface="Times"/>
                <a:ea typeface="Times"/>
                <a:cs typeface="Times"/>
                <a:sym typeface="Times"/>
              </a:rPr>
              <a:t>University of Bridgeport</a:t>
            </a:r>
          </a:p>
        </p:txBody>
      </p:sp>
      <p:sp>
        <p:nvSpPr>
          <p:cNvPr id="208" name="Shape 208"/>
          <p:cNvSpPr/>
          <p:nvPr>
            <p:ph type="sldNum" sz="quarter" idx="2"/>
          </p:nvPr>
        </p:nvSpPr>
        <p:spPr>
          <a:xfrm>
            <a:off x="8839200" y="6686550"/>
            <a:ext cx="381000" cy="22574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algn="l">
              <a:defRPr sz="1000">
                <a:solidFill>
                  <a:srgbClr val="262626"/>
                </a:solidFill>
              </a:defRPr>
            </a:lvl1pPr>
          </a:lstStyle>
          <a:p>
            <a:pPr lvl="0">
              <a:defRPr sz="1800">
                <a:solidFill>
                  <a:srgbClr val="000000"/>
                </a:solidFill>
              </a:defRPr>
            </a:pPr>
            <a:fld id="{86CB4B4D-7CA3-9044-876B-883B54F8677D}" type="slidenum">
              <a:rPr sz="1000">
                <a:solidFill>
                  <a:srgbClr val="262626"/>
                </a:solidFill>
              </a:rPr>
            </a:fld>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6" name="Shape 86"/>
          <p:cNvSpPr/>
          <p:nvPr/>
        </p:nvSpPr>
        <p:spPr>
          <a:xfrm>
            <a:off x="3505200" y="6705600"/>
            <a:ext cx="3124200" cy="2135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a:solidFill>
                  <a:srgbClr val="262626"/>
                </a:solidFill>
                <a:latin typeface="Times"/>
                <a:ea typeface="Times"/>
                <a:cs typeface="Times"/>
                <a:sym typeface="Times"/>
              </a:defRPr>
            </a:lvl1pPr>
          </a:lstStyle>
          <a:p>
            <a:pPr lvl="0">
              <a:defRPr sz="1800">
                <a:solidFill>
                  <a:srgbClr val="000000"/>
                </a:solidFill>
              </a:defRPr>
            </a:pPr>
            <a:r>
              <a:rPr sz="900">
                <a:solidFill>
                  <a:srgbClr val="262626"/>
                </a:solidFill>
              </a:rPr>
              <a:t>Graduate Education &amp; Research Directions – 9.15.2010</a:t>
            </a:r>
          </a:p>
        </p:txBody>
      </p:sp>
      <p:sp>
        <p:nvSpPr>
          <p:cNvPr id="87" name="Shape 87"/>
          <p:cNvSpPr/>
          <p:nvPr>
            <p:ph type="title"/>
          </p:nvPr>
        </p:nvSpPr>
        <p:spPr>
          <a:xfrm>
            <a:off x="685800" y="152400"/>
            <a:ext cx="8077200" cy="762000"/>
          </a:xfrm>
          <a:prstGeom prst="rect">
            <a:avLst/>
          </a:prstGeom>
        </p:spPr>
        <p:txBody>
          <a:bodyPr lIns="0" tIns="0" rIns="0" bIns="0">
            <a:normAutofit fontScale="100000" lnSpcReduction="0"/>
          </a:bodyPr>
          <a:lstStyle>
            <a:lvl1pPr>
              <a:lnSpc>
                <a:spcPct val="70000"/>
              </a:lnSpc>
              <a:defRPr b="1" sz="4000">
                <a:solidFill>
                  <a:srgbClr val="FFFFFF"/>
                </a:solidFill>
              </a:defRPr>
            </a:lvl1pPr>
          </a:lstStyle>
          <a:p>
            <a:pPr lvl="0">
              <a:defRPr b="0" sz="1800">
                <a:solidFill>
                  <a:srgbClr val="000000"/>
                </a:solidFill>
              </a:defRPr>
            </a:pPr>
            <a:r>
              <a:rPr b="1" sz="4000">
                <a:solidFill>
                  <a:srgbClr val="FFFFFF"/>
                </a:solidFill>
              </a:rPr>
              <a:t>Outline</a:t>
            </a:r>
          </a:p>
        </p:txBody>
      </p:sp>
      <p:sp>
        <p:nvSpPr>
          <p:cNvPr id="88" name="Shape 88"/>
          <p:cNvSpPr/>
          <p:nvPr>
            <p:ph type="body" idx="1"/>
          </p:nvPr>
        </p:nvSpPr>
        <p:spPr>
          <a:xfrm>
            <a:off x="990600" y="1524000"/>
            <a:ext cx="7772400" cy="4114800"/>
          </a:xfrm>
          <a:prstGeom prst="rect">
            <a:avLst/>
          </a:prstGeom>
        </p:spPr>
        <p:txBody>
          <a:bodyPr lIns="0" tIns="0" rIns="0" bIns="0">
            <a:normAutofit fontScale="100000" lnSpcReduction="0"/>
          </a:bodyPr>
          <a:lstStyle/>
          <a:p>
            <a:pPr lvl="0" marL="300037" indent="-300037">
              <a:lnSpc>
                <a:spcPct val="80000"/>
              </a:lnSpc>
              <a:spcBef>
                <a:spcPts val="600"/>
              </a:spcBef>
              <a:buClr>
                <a:srgbClr val="FFFFFF"/>
              </a:buClr>
              <a:defRPr sz="1800"/>
            </a:pPr>
            <a:r>
              <a:rPr b="1" sz="2800">
                <a:solidFill>
                  <a:srgbClr val="FFC000"/>
                </a:solidFill>
              </a:rPr>
              <a:t>Central Issues in Education and Research</a:t>
            </a:r>
            <a:endParaRPr b="1" sz="2800">
              <a:solidFill>
                <a:srgbClr val="FFC000"/>
              </a:solidFill>
            </a:endParaRPr>
          </a:p>
          <a:p>
            <a:pPr lvl="0" marL="300037" indent="-300037">
              <a:lnSpc>
                <a:spcPct val="80000"/>
              </a:lnSpc>
              <a:spcBef>
                <a:spcPts val="600"/>
              </a:spcBef>
              <a:buClr>
                <a:srgbClr val="FFFFFF"/>
              </a:buClr>
              <a:defRPr sz="1800"/>
            </a:pPr>
            <a:r>
              <a:rPr b="1" sz="2800">
                <a:solidFill>
                  <a:srgbClr val="FFC000"/>
                </a:solidFill>
              </a:rPr>
              <a:t>Select New Directions</a:t>
            </a:r>
            <a:endParaRPr b="1" sz="2800">
              <a:solidFill>
                <a:srgbClr val="FFC000"/>
              </a:solidFill>
            </a:endParaRPr>
          </a:p>
          <a:p>
            <a:pPr lvl="0" marL="300037" indent="-300037">
              <a:lnSpc>
                <a:spcPct val="80000"/>
              </a:lnSpc>
              <a:spcBef>
                <a:spcPts val="600"/>
              </a:spcBef>
              <a:buClr>
                <a:srgbClr val="FFFFFF"/>
              </a:buClr>
              <a:defRPr sz="1800"/>
            </a:pPr>
            <a:r>
              <a:rPr b="1" sz="2800">
                <a:solidFill>
                  <a:srgbClr val="FFC000"/>
                </a:solidFill>
              </a:rPr>
              <a:t>Engineering Problems and a Plan</a:t>
            </a:r>
            <a:endParaRPr b="1" sz="2800">
              <a:solidFill>
                <a:srgbClr val="FFC000"/>
              </a:solidFill>
            </a:endParaRPr>
          </a:p>
          <a:p>
            <a:pPr lvl="0" marL="300037" indent="-300037">
              <a:lnSpc>
                <a:spcPct val="80000"/>
              </a:lnSpc>
              <a:spcBef>
                <a:spcPts val="600"/>
              </a:spcBef>
              <a:buClr>
                <a:srgbClr val="FFFFFF"/>
              </a:buClr>
              <a:defRPr sz="1800"/>
            </a:pPr>
            <a:r>
              <a:rPr b="1" sz="2800">
                <a:solidFill>
                  <a:srgbClr val="FFC000"/>
                </a:solidFill>
              </a:rPr>
              <a:t>Making the “Right” Engineers / Scientists</a:t>
            </a:r>
            <a:endParaRPr b="1" sz="2800">
              <a:solidFill>
                <a:srgbClr val="FFC000"/>
              </a:solidFill>
            </a:endParaRPr>
          </a:p>
          <a:p>
            <a:pPr lvl="0" marL="300037" indent="-300037">
              <a:lnSpc>
                <a:spcPct val="80000"/>
              </a:lnSpc>
              <a:spcBef>
                <a:spcPts val="600"/>
              </a:spcBef>
              <a:buClr>
                <a:srgbClr val="FFFFFF"/>
              </a:buClr>
              <a:defRPr sz="1800"/>
            </a:pPr>
            <a:r>
              <a:rPr b="1" sz="2800">
                <a:solidFill>
                  <a:srgbClr val="FFC000"/>
                </a:solidFill>
              </a:rPr>
              <a:t>New Engineering Disciplines / Challenges and Our Signature Areas</a:t>
            </a:r>
            <a:endParaRPr b="1" sz="2800">
              <a:solidFill>
                <a:srgbClr val="FFC000"/>
              </a:solidFill>
            </a:endParaRPr>
          </a:p>
          <a:p>
            <a:pPr lvl="0" marL="300037" indent="-300037">
              <a:lnSpc>
                <a:spcPct val="80000"/>
              </a:lnSpc>
              <a:spcBef>
                <a:spcPts val="600"/>
              </a:spcBef>
              <a:buClr>
                <a:srgbClr val="FFFFFF"/>
              </a:buClr>
              <a:defRPr sz="1800"/>
            </a:pPr>
            <a:r>
              <a:rPr b="1" sz="2800">
                <a:solidFill>
                  <a:srgbClr val="FFC000"/>
                </a:solidFill>
              </a:rPr>
              <a:t>Mechanisms for Supporting Research</a:t>
            </a:r>
            <a:endParaRPr b="1" sz="2800">
              <a:solidFill>
                <a:srgbClr val="FFC000"/>
              </a:solidFill>
            </a:endParaRPr>
          </a:p>
          <a:p>
            <a:pPr lvl="0" marL="300037" indent="-300037">
              <a:lnSpc>
                <a:spcPct val="80000"/>
              </a:lnSpc>
              <a:spcBef>
                <a:spcPts val="600"/>
              </a:spcBef>
              <a:buClr>
                <a:srgbClr val="FFFFFF"/>
              </a:buClr>
              <a:defRPr sz="1800"/>
            </a:pPr>
            <a:r>
              <a:rPr b="1" sz="2800">
                <a:solidFill>
                  <a:srgbClr val="FFC000"/>
                </a:solidFill>
              </a:rPr>
              <a:t>Research Strategies and Techniques</a:t>
            </a:r>
            <a:endParaRPr b="1" sz="2800">
              <a:solidFill>
                <a:srgbClr val="FFC000"/>
              </a:solidFill>
            </a:endParaRPr>
          </a:p>
          <a:p>
            <a:pPr lvl="0" marL="300037" indent="-300037">
              <a:lnSpc>
                <a:spcPct val="80000"/>
              </a:lnSpc>
              <a:spcBef>
                <a:spcPts val="600"/>
              </a:spcBef>
              <a:buClr>
                <a:srgbClr val="FFFFFF"/>
              </a:buClr>
              <a:defRPr sz="1800"/>
            </a:pPr>
            <a:r>
              <a:rPr b="1" sz="2800">
                <a:solidFill>
                  <a:srgbClr val="FFC000"/>
                </a:solidFill>
              </a:rPr>
              <a:t>Interdisciplinary Project Examples</a:t>
            </a:r>
          </a:p>
        </p:txBody>
      </p:sp>
      <p:sp>
        <p:nvSpPr>
          <p:cNvPr id="89" name="Shape 89"/>
          <p:cNvSpPr/>
          <p:nvPr/>
        </p:nvSpPr>
        <p:spPr>
          <a:xfrm>
            <a:off x="457200" y="6462712"/>
            <a:ext cx="2209800" cy="4902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1400">
                <a:solidFill>
                  <a:srgbClr val="262626"/>
                </a:solidFill>
                <a:latin typeface="Times"/>
                <a:ea typeface="Times"/>
                <a:cs typeface="Times"/>
                <a:sym typeface="Times"/>
              </a:rPr>
              <a:t>School of Engineering</a:t>
            </a:r>
            <a:endParaRPr sz="1400">
              <a:solidFill>
                <a:srgbClr val="3333CC"/>
              </a:solidFill>
              <a:latin typeface="Times"/>
              <a:ea typeface="Times"/>
              <a:cs typeface="Times"/>
              <a:sym typeface="Times"/>
            </a:endParaRPr>
          </a:p>
          <a:p>
            <a:pPr lvl="0">
              <a:defRPr sz="1800"/>
            </a:pPr>
            <a:r>
              <a:rPr sz="1400">
                <a:solidFill>
                  <a:srgbClr val="262626"/>
                </a:solidFill>
                <a:latin typeface="Times"/>
                <a:ea typeface="Times"/>
                <a:cs typeface="Times"/>
                <a:sym typeface="Times"/>
              </a:rPr>
              <a:t>University of Bridgeport</a:t>
            </a:r>
          </a:p>
        </p:txBody>
      </p:sp>
      <p:sp>
        <p:nvSpPr>
          <p:cNvPr id="90" name="Shape 90"/>
          <p:cNvSpPr/>
          <p:nvPr>
            <p:ph type="sldNum" sz="quarter" idx="2"/>
          </p:nvPr>
        </p:nvSpPr>
        <p:spPr>
          <a:xfrm>
            <a:off x="8915400" y="6686550"/>
            <a:ext cx="381000" cy="22574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algn="l">
              <a:defRPr sz="1000">
                <a:solidFill>
                  <a:srgbClr val="262626"/>
                </a:solidFill>
              </a:defRPr>
            </a:lvl1pPr>
          </a:lstStyle>
          <a:p>
            <a:pPr lvl="0">
              <a:defRPr sz="1800">
                <a:solidFill>
                  <a:srgbClr val="000000"/>
                </a:solidFill>
              </a:defRPr>
            </a:pPr>
            <a:fld id="{86CB4B4D-7CA3-9044-876B-883B54F8677D}" type="slidenum">
              <a:rPr sz="1000">
                <a:solidFill>
                  <a:srgbClr val="262626"/>
                </a:solidFill>
              </a:rPr>
            </a:fld>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88">
                                            <p:bg/>
                                          </p:spTgt>
                                        </p:tgtEl>
                                        <p:attrNameLst>
                                          <p:attrName>style.visibility</p:attrName>
                                        </p:attrNameLst>
                                      </p:cBhvr>
                                      <p:to>
                                        <p:strVal val="visible"/>
                                      </p:to>
                                    </p:set>
                                    <p:anim calcmode="lin" valueType="num">
                                      <p:cBhvr>
                                        <p:cTn id="7" dur="500" fill="hold"/>
                                        <p:tgtEl>
                                          <p:spTgt spid="88">
                                            <p:bg/>
                                          </p:spTgt>
                                        </p:tgtEl>
                                        <p:attrNameLst>
                                          <p:attrName>ppt_x</p:attrName>
                                        </p:attrNameLst>
                                      </p:cBhvr>
                                      <p:tavLst>
                                        <p:tav tm="0">
                                          <p:val>
                                            <p:strVal val="1+#ppt_w/2"/>
                                          </p:val>
                                        </p:tav>
                                        <p:tav tm="100000">
                                          <p:val>
                                            <p:strVal val="#ppt_x"/>
                                          </p:val>
                                        </p:tav>
                                      </p:tavLst>
                                    </p:anim>
                                    <p:anim calcmode="lin" valueType="num">
                                      <p:cBhvr>
                                        <p:cTn id="8" dur="500" fill="hold"/>
                                        <p:tgtEl>
                                          <p:spTgt spid="88">
                                            <p:bg/>
                                          </p:spTgt>
                                        </p:tgtEl>
                                        <p:attrNameLst>
                                          <p:attrName>ppt_y</p:attrName>
                                        </p:attrNameLst>
                                      </p:cBhvr>
                                      <p:tavLst>
                                        <p:tav tm="0">
                                          <p:val>
                                            <p:strVal val="#ppt_y"/>
                                          </p:val>
                                        </p:tav>
                                        <p:tav tm="100000">
                                          <p:val>
                                            <p:strVal val="#ppt_y"/>
                                          </p:val>
                                        </p:tav>
                                      </p:tavLst>
                                    </p:anim>
                                  </p:childTnLst>
                                </p:cTn>
                              </p:par>
                              <p:par>
                                <p:cTn id="9" presetClass="entr" presetSubtype="2" presetID="2" grpId="1" fill="hold">
                                  <p:stCondLst>
                                    <p:cond delay="0"/>
                                  </p:stCondLst>
                                  <p:iterate type="el" backwards="0">
                                    <p:tmAbs val="0"/>
                                  </p:iterate>
                                  <p:childTnLst>
                                    <p:set>
                                      <p:cBhvr>
                                        <p:cTn id="10" fill="hold"/>
                                        <p:tgtEl>
                                          <p:spTgt spid="88">
                                            <p:txEl>
                                              <p:pRg st="0" end="0"/>
                                            </p:txEl>
                                          </p:spTgt>
                                        </p:tgtEl>
                                        <p:attrNameLst>
                                          <p:attrName>style.visibility</p:attrName>
                                        </p:attrNameLst>
                                      </p:cBhvr>
                                      <p:to>
                                        <p:strVal val="visible"/>
                                      </p:to>
                                    </p:set>
                                    <p:anim calcmode="lin" valueType="num">
                                      <p:cBhvr>
                                        <p:cTn id="11" dur="500" fill="hold"/>
                                        <p:tgtEl>
                                          <p:spTgt spid="88">
                                            <p:txEl>
                                              <p:pRg st="0" end="0"/>
                                            </p:txEl>
                                          </p:spTgt>
                                        </p:tgtEl>
                                        <p:attrNameLst>
                                          <p:attrName>ppt_x</p:attrName>
                                        </p:attrNameLst>
                                      </p:cBhvr>
                                      <p:tavLst>
                                        <p:tav tm="0">
                                          <p:val>
                                            <p:strVal val="1+#ppt_w/2"/>
                                          </p:val>
                                        </p:tav>
                                        <p:tav tm="100000">
                                          <p:val>
                                            <p:strVal val="#ppt_x"/>
                                          </p:val>
                                        </p:tav>
                                      </p:tavLst>
                                    </p:anim>
                                    <p:anim calcmode="lin" valueType="num">
                                      <p:cBhvr>
                                        <p:cTn id="12" dur="500" fill="hold"/>
                                        <p:tgtEl>
                                          <p:spTgt spid="8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2" presetID="2" grpId="1" fill="hold">
                                  <p:stCondLst>
                                    <p:cond delay="0"/>
                                  </p:stCondLst>
                                  <p:iterate type="el" backwards="0">
                                    <p:tmAbs val="0"/>
                                  </p:iterate>
                                  <p:childTnLst>
                                    <p:set>
                                      <p:cBhvr>
                                        <p:cTn id="16" fill="hold"/>
                                        <p:tgtEl>
                                          <p:spTgt spid="88">
                                            <p:txEl>
                                              <p:pRg st="1" end="1"/>
                                            </p:txEl>
                                          </p:spTgt>
                                        </p:tgtEl>
                                        <p:attrNameLst>
                                          <p:attrName>style.visibility</p:attrName>
                                        </p:attrNameLst>
                                      </p:cBhvr>
                                      <p:to>
                                        <p:strVal val="visible"/>
                                      </p:to>
                                    </p:set>
                                    <p:anim calcmode="lin" valueType="num">
                                      <p:cBhvr>
                                        <p:cTn id="17" dur="500" fill="hold"/>
                                        <p:tgtEl>
                                          <p:spTgt spid="88">
                                            <p:txEl>
                                              <p:pRg st="1" end="1"/>
                                            </p:txEl>
                                          </p:spTgt>
                                        </p:tgtEl>
                                        <p:attrNameLst>
                                          <p:attrName>ppt_x</p:attrName>
                                        </p:attrNameLst>
                                      </p:cBhvr>
                                      <p:tavLst>
                                        <p:tav tm="0">
                                          <p:val>
                                            <p:strVal val="1+#ppt_w/2"/>
                                          </p:val>
                                        </p:tav>
                                        <p:tav tm="100000">
                                          <p:val>
                                            <p:strVal val="#ppt_x"/>
                                          </p:val>
                                        </p:tav>
                                      </p:tavLst>
                                    </p:anim>
                                    <p:anim calcmode="lin" valueType="num">
                                      <p:cBhvr>
                                        <p:cTn id="18" dur="500" fill="hold"/>
                                        <p:tgtEl>
                                          <p:spTgt spid="8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2" presetID="2" grpId="1" fill="hold">
                                  <p:stCondLst>
                                    <p:cond delay="0"/>
                                  </p:stCondLst>
                                  <p:iterate type="el" backwards="0">
                                    <p:tmAbs val="0"/>
                                  </p:iterate>
                                  <p:childTnLst>
                                    <p:set>
                                      <p:cBhvr>
                                        <p:cTn id="22" fill="hold"/>
                                        <p:tgtEl>
                                          <p:spTgt spid="88">
                                            <p:txEl>
                                              <p:pRg st="2" end="2"/>
                                            </p:txEl>
                                          </p:spTgt>
                                        </p:tgtEl>
                                        <p:attrNameLst>
                                          <p:attrName>style.visibility</p:attrName>
                                        </p:attrNameLst>
                                      </p:cBhvr>
                                      <p:to>
                                        <p:strVal val="visible"/>
                                      </p:to>
                                    </p:set>
                                    <p:anim calcmode="lin" valueType="num">
                                      <p:cBhvr>
                                        <p:cTn id="23" dur="500" fill="hold"/>
                                        <p:tgtEl>
                                          <p:spTgt spid="88">
                                            <p:txEl>
                                              <p:pRg st="2" end="2"/>
                                            </p:txEl>
                                          </p:spTgt>
                                        </p:tgtEl>
                                        <p:attrNameLst>
                                          <p:attrName>ppt_x</p:attrName>
                                        </p:attrNameLst>
                                      </p:cBhvr>
                                      <p:tavLst>
                                        <p:tav tm="0">
                                          <p:val>
                                            <p:strVal val="1+#ppt_w/2"/>
                                          </p:val>
                                        </p:tav>
                                        <p:tav tm="100000">
                                          <p:val>
                                            <p:strVal val="#ppt_x"/>
                                          </p:val>
                                        </p:tav>
                                      </p:tavLst>
                                    </p:anim>
                                    <p:anim calcmode="lin" valueType="num">
                                      <p:cBhvr>
                                        <p:cTn id="24" dur="500" fill="hold"/>
                                        <p:tgtEl>
                                          <p:spTgt spid="8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2" presetID="2" grpId="1" fill="hold">
                                  <p:stCondLst>
                                    <p:cond delay="0"/>
                                  </p:stCondLst>
                                  <p:iterate type="el" backwards="0">
                                    <p:tmAbs val="0"/>
                                  </p:iterate>
                                  <p:childTnLst>
                                    <p:set>
                                      <p:cBhvr>
                                        <p:cTn id="28" fill="hold"/>
                                        <p:tgtEl>
                                          <p:spTgt spid="88">
                                            <p:txEl>
                                              <p:pRg st="3" end="3"/>
                                            </p:txEl>
                                          </p:spTgt>
                                        </p:tgtEl>
                                        <p:attrNameLst>
                                          <p:attrName>style.visibility</p:attrName>
                                        </p:attrNameLst>
                                      </p:cBhvr>
                                      <p:to>
                                        <p:strVal val="visible"/>
                                      </p:to>
                                    </p:set>
                                    <p:anim calcmode="lin" valueType="num">
                                      <p:cBhvr>
                                        <p:cTn id="29" dur="500" fill="hold"/>
                                        <p:tgtEl>
                                          <p:spTgt spid="88">
                                            <p:txEl>
                                              <p:pRg st="3" end="3"/>
                                            </p:txEl>
                                          </p:spTgt>
                                        </p:tgtEl>
                                        <p:attrNameLst>
                                          <p:attrName>ppt_x</p:attrName>
                                        </p:attrNameLst>
                                      </p:cBhvr>
                                      <p:tavLst>
                                        <p:tav tm="0">
                                          <p:val>
                                            <p:strVal val="1+#ppt_w/2"/>
                                          </p:val>
                                        </p:tav>
                                        <p:tav tm="100000">
                                          <p:val>
                                            <p:strVal val="#ppt_x"/>
                                          </p:val>
                                        </p:tav>
                                      </p:tavLst>
                                    </p:anim>
                                    <p:anim calcmode="lin" valueType="num">
                                      <p:cBhvr>
                                        <p:cTn id="30" dur="500" fill="hold"/>
                                        <p:tgtEl>
                                          <p:spTgt spid="8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2" presetID="2" grpId="1" fill="hold">
                                  <p:stCondLst>
                                    <p:cond delay="0"/>
                                  </p:stCondLst>
                                  <p:iterate type="el" backwards="0">
                                    <p:tmAbs val="0"/>
                                  </p:iterate>
                                  <p:childTnLst>
                                    <p:set>
                                      <p:cBhvr>
                                        <p:cTn id="34" fill="hold"/>
                                        <p:tgtEl>
                                          <p:spTgt spid="88">
                                            <p:txEl>
                                              <p:pRg st="4" end="4"/>
                                            </p:txEl>
                                          </p:spTgt>
                                        </p:tgtEl>
                                        <p:attrNameLst>
                                          <p:attrName>style.visibility</p:attrName>
                                        </p:attrNameLst>
                                      </p:cBhvr>
                                      <p:to>
                                        <p:strVal val="visible"/>
                                      </p:to>
                                    </p:set>
                                    <p:anim calcmode="lin" valueType="num">
                                      <p:cBhvr>
                                        <p:cTn id="35" dur="500" fill="hold"/>
                                        <p:tgtEl>
                                          <p:spTgt spid="88">
                                            <p:txEl>
                                              <p:pRg st="4" end="4"/>
                                            </p:txEl>
                                          </p:spTgt>
                                        </p:tgtEl>
                                        <p:attrNameLst>
                                          <p:attrName>ppt_x</p:attrName>
                                        </p:attrNameLst>
                                      </p:cBhvr>
                                      <p:tavLst>
                                        <p:tav tm="0">
                                          <p:val>
                                            <p:strVal val="1+#ppt_w/2"/>
                                          </p:val>
                                        </p:tav>
                                        <p:tav tm="100000">
                                          <p:val>
                                            <p:strVal val="#ppt_x"/>
                                          </p:val>
                                        </p:tav>
                                      </p:tavLst>
                                    </p:anim>
                                    <p:anim calcmode="lin" valueType="num">
                                      <p:cBhvr>
                                        <p:cTn id="36" dur="500" fill="hold"/>
                                        <p:tgtEl>
                                          <p:spTgt spid="8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2" presetID="2" grpId="1" fill="hold">
                                  <p:stCondLst>
                                    <p:cond delay="0"/>
                                  </p:stCondLst>
                                  <p:iterate type="el" backwards="0">
                                    <p:tmAbs val="0"/>
                                  </p:iterate>
                                  <p:childTnLst>
                                    <p:set>
                                      <p:cBhvr>
                                        <p:cTn id="40" fill="hold"/>
                                        <p:tgtEl>
                                          <p:spTgt spid="88">
                                            <p:txEl>
                                              <p:pRg st="5" end="5"/>
                                            </p:txEl>
                                          </p:spTgt>
                                        </p:tgtEl>
                                        <p:attrNameLst>
                                          <p:attrName>style.visibility</p:attrName>
                                        </p:attrNameLst>
                                      </p:cBhvr>
                                      <p:to>
                                        <p:strVal val="visible"/>
                                      </p:to>
                                    </p:set>
                                    <p:anim calcmode="lin" valueType="num">
                                      <p:cBhvr>
                                        <p:cTn id="41" dur="500" fill="hold"/>
                                        <p:tgtEl>
                                          <p:spTgt spid="88">
                                            <p:txEl>
                                              <p:pRg st="5" end="5"/>
                                            </p:txEl>
                                          </p:spTgt>
                                        </p:tgtEl>
                                        <p:attrNameLst>
                                          <p:attrName>ppt_x</p:attrName>
                                        </p:attrNameLst>
                                      </p:cBhvr>
                                      <p:tavLst>
                                        <p:tav tm="0">
                                          <p:val>
                                            <p:strVal val="1+#ppt_w/2"/>
                                          </p:val>
                                        </p:tav>
                                        <p:tav tm="100000">
                                          <p:val>
                                            <p:strVal val="#ppt_x"/>
                                          </p:val>
                                        </p:tav>
                                      </p:tavLst>
                                    </p:anim>
                                    <p:anim calcmode="lin" valueType="num">
                                      <p:cBhvr>
                                        <p:cTn id="42" dur="500" fill="hold"/>
                                        <p:tgtEl>
                                          <p:spTgt spid="8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nodeType="clickEffect" presetClass="entr" presetSubtype="2" presetID="2" grpId="1" fill="hold">
                                  <p:stCondLst>
                                    <p:cond delay="0"/>
                                  </p:stCondLst>
                                  <p:iterate type="el" backwards="0">
                                    <p:tmAbs val="0"/>
                                  </p:iterate>
                                  <p:childTnLst>
                                    <p:set>
                                      <p:cBhvr>
                                        <p:cTn id="46" fill="hold"/>
                                        <p:tgtEl>
                                          <p:spTgt spid="88">
                                            <p:txEl>
                                              <p:pRg st="6" end="6"/>
                                            </p:txEl>
                                          </p:spTgt>
                                        </p:tgtEl>
                                        <p:attrNameLst>
                                          <p:attrName>style.visibility</p:attrName>
                                        </p:attrNameLst>
                                      </p:cBhvr>
                                      <p:to>
                                        <p:strVal val="visible"/>
                                      </p:to>
                                    </p:set>
                                    <p:anim calcmode="lin" valueType="num">
                                      <p:cBhvr>
                                        <p:cTn id="47" dur="500" fill="hold"/>
                                        <p:tgtEl>
                                          <p:spTgt spid="88">
                                            <p:txEl>
                                              <p:pRg st="6" end="6"/>
                                            </p:txEl>
                                          </p:spTgt>
                                        </p:tgtEl>
                                        <p:attrNameLst>
                                          <p:attrName>ppt_x</p:attrName>
                                        </p:attrNameLst>
                                      </p:cBhvr>
                                      <p:tavLst>
                                        <p:tav tm="0">
                                          <p:val>
                                            <p:strVal val="1+#ppt_w/2"/>
                                          </p:val>
                                        </p:tav>
                                        <p:tav tm="100000">
                                          <p:val>
                                            <p:strVal val="#ppt_x"/>
                                          </p:val>
                                        </p:tav>
                                      </p:tavLst>
                                    </p:anim>
                                    <p:anim calcmode="lin" valueType="num">
                                      <p:cBhvr>
                                        <p:cTn id="48" dur="500" fill="hold"/>
                                        <p:tgtEl>
                                          <p:spTgt spid="8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nodeType="clickEffect" presetClass="entr" presetSubtype="2" presetID="2" grpId="1" fill="hold">
                                  <p:stCondLst>
                                    <p:cond delay="0"/>
                                  </p:stCondLst>
                                  <p:iterate type="el" backwards="0">
                                    <p:tmAbs val="0"/>
                                  </p:iterate>
                                  <p:childTnLst>
                                    <p:set>
                                      <p:cBhvr>
                                        <p:cTn id="52" fill="hold"/>
                                        <p:tgtEl>
                                          <p:spTgt spid="88">
                                            <p:txEl>
                                              <p:pRg st="7" end="7"/>
                                            </p:txEl>
                                          </p:spTgt>
                                        </p:tgtEl>
                                        <p:attrNameLst>
                                          <p:attrName>style.visibility</p:attrName>
                                        </p:attrNameLst>
                                      </p:cBhvr>
                                      <p:to>
                                        <p:strVal val="visible"/>
                                      </p:to>
                                    </p:set>
                                    <p:anim calcmode="lin" valueType="num">
                                      <p:cBhvr>
                                        <p:cTn id="53" dur="500" fill="hold"/>
                                        <p:tgtEl>
                                          <p:spTgt spid="88">
                                            <p:txEl>
                                              <p:pRg st="7" end="7"/>
                                            </p:txEl>
                                          </p:spTgt>
                                        </p:tgtEl>
                                        <p:attrNameLst>
                                          <p:attrName>ppt_x</p:attrName>
                                        </p:attrNameLst>
                                      </p:cBhvr>
                                      <p:tavLst>
                                        <p:tav tm="0">
                                          <p:val>
                                            <p:strVal val="1+#ppt_w/2"/>
                                          </p:val>
                                        </p:tav>
                                        <p:tav tm="100000">
                                          <p:val>
                                            <p:strVal val="#ppt_x"/>
                                          </p:val>
                                        </p:tav>
                                      </p:tavLst>
                                    </p:anim>
                                    <p:anim calcmode="lin" valueType="num">
                                      <p:cBhvr>
                                        <p:cTn id="54" dur="500" fill="hold"/>
                                        <p:tgtEl>
                                          <p:spTgt spid="88">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88" grpId="1"/>
    </p:bldLst>
  </p:timing>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0" name="Shape 210"/>
          <p:cNvSpPr/>
          <p:nvPr/>
        </p:nvSpPr>
        <p:spPr>
          <a:xfrm>
            <a:off x="3505200" y="6705600"/>
            <a:ext cx="3124200" cy="2135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a:solidFill>
                  <a:srgbClr val="262626"/>
                </a:solidFill>
                <a:latin typeface="Times"/>
                <a:ea typeface="Times"/>
                <a:cs typeface="Times"/>
                <a:sym typeface="Times"/>
              </a:defRPr>
            </a:lvl1pPr>
          </a:lstStyle>
          <a:p>
            <a:pPr lvl="0">
              <a:defRPr sz="1800">
                <a:solidFill>
                  <a:srgbClr val="000000"/>
                </a:solidFill>
              </a:defRPr>
            </a:pPr>
            <a:r>
              <a:rPr sz="900">
                <a:solidFill>
                  <a:srgbClr val="262626"/>
                </a:solidFill>
              </a:rPr>
              <a:t>Graduate Education &amp; Research Directions – 9.15.2010</a:t>
            </a:r>
          </a:p>
        </p:txBody>
      </p:sp>
      <p:sp>
        <p:nvSpPr>
          <p:cNvPr id="211" name="Shape 211"/>
          <p:cNvSpPr/>
          <p:nvPr/>
        </p:nvSpPr>
        <p:spPr>
          <a:xfrm>
            <a:off x="457200" y="1828800"/>
            <a:ext cx="8686800" cy="49184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285750" indent="-285750">
              <a:lnSpc>
                <a:spcPct val="80000"/>
              </a:lnSpc>
              <a:spcBef>
                <a:spcPts val="400"/>
              </a:spcBef>
              <a:buClr>
                <a:srgbClr val="FFC000"/>
              </a:buClr>
              <a:buSzPct val="100000"/>
              <a:buChar char="•"/>
              <a:defRPr sz="1800"/>
            </a:pPr>
            <a:r>
              <a:rPr sz="2000">
                <a:solidFill>
                  <a:srgbClr val="FFC000"/>
                </a:solidFill>
              </a:rPr>
              <a:t>The School of Engineering has been the host of the largest international engineering research conference held on line for the last three years.  CISSE (The International Joint Conferences on Computer, Information and Systems Sciences and Engineering) is the first high-caliber Research Conference in the world to be completely conducted online in real-time via the internet. </a:t>
            </a:r>
            <a:endParaRPr sz="2000">
              <a:solidFill>
                <a:srgbClr val="FFC000"/>
              </a:solidFill>
            </a:endParaRPr>
          </a:p>
          <a:p>
            <a:pPr lvl="0" marL="342900" indent="-342900">
              <a:lnSpc>
                <a:spcPct val="80000"/>
              </a:lnSpc>
              <a:spcBef>
                <a:spcPts val="500"/>
              </a:spcBef>
              <a:defRPr sz="1800"/>
            </a:pPr>
            <a:endParaRPr sz="2000">
              <a:solidFill>
                <a:srgbClr val="FFC000"/>
              </a:solidFill>
            </a:endParaRPr>
          </a:p>
          <a:p>
            <a:pPr lvl="0" marL="285750" indent="-285750">
              <a:lnSpc>
                <a:spcPct val="80000"/>
              </a:lnSpc>
              <a:spcBef>
                <a:spcPts val="400"/>
              </a:spcBef>
              <a:buClr>
                <a:srgbClr val="FFC000"/>
              </a:buClr>
              <a:buSzPct val="100000"/>
              <a:buChar char="•"/>
              <a:defRPr sz="1800"/>
            </a:pPr>
            <a:r>
              <a:rPr sz="2000">
                <a:solidFill>
                  <a:srgbClr val="FFC000"/>
                </a:solidFill>
              </a:rPr>
              <a:t>The School of Engineering recently started to host a colloquium series with vibrant and renowned speakers. Five internal and five external speakers are scheduled for every semester.  This series has attracted regional attention and features world-class scholars and industry pioneers. In April 2008, the SOE hosted the IEEE Computer Society Spring Workshop.</a:t>
            </a:r>
            <a:endParaRPr sz="2000">
              <a:solidFill>
                <a:srgbClr val="FFC000"/>
              </a:solidFill>
            </a:endParaRPr>
          </a:p>
          <a:p>
            <a:pPr lvl="0" marL="342900" indent="-342900">
              <a:lnSpc>
                <a:spcPct val="80000"/>
              </a:lnSpc>
              <a:spcBef>
                <a:spcPts val="500"/>
              </a:spcBef>
              <a:defRPr sz="1800"/>
            </a:pPr>
            <a:endParaRPr sz="2000">
              <a:solidFill>
                <a:srgbClr val="FFC000"/>
              </a:solidFill>
            </a:endParaRPr>
          </a:p>
          <a:p>
            <a:pPr lvl="0" marL="285750" indent="-285750">
              <a:lnSpc>
                <a:spcPct val="80000"/>
              </a:lnSpc>
              <a:spcBef>
                <a:spcPts val="400"/>
              </a:spcBef>
              <a:buClr>
                <a:srgbClr val="FFC000"/>
              </a:buClr>
              <a:buSzPct val="100000"/>
              <a:buChar char="•"/>
              <a:defRPr sz="1800"/>
            </a:pPr>
            <a:r>
              <a:rPr sz="2000">
                <a:solidFill>
                  <a:srgbClr val="FFC000"/>
                </a:solidFill>
              </a:rPr>
              <a:t>The School of Engineering has been chosen to host two major international and regional conferences in 2009: </a:t>
            </a:r>
            <a:endParaRPr sz="2000">
              <a:solidFill>
                <a:srgbClr val="FFC000"/>
              </a:solidFill>
            </a:endParaRPr>
          </a:p>
          <a:p>
            <a:pPr lvl="2" marL="1104900" indent="-190500">
              <a:lnSpc>
                <a:spcPct val="80000"/>
              </a:lnSpc>
              <a:spcBef>
                <a:spcPts val="400"/>
              </a:spcBef>
              <a:buClr>
                <a:srgbClr val="FFC000"/>
              </a:buClr>
              <a:buSzPct val="100000"/>
              <a:buChar char="•"/>
              <a:defRPr sz="1800"/>
            </a:pPr>
            <a:r>
              <a:rPr sz="2000">
                <a:solidFill>
                  <a:srgbClr val="FFC000"/>
                </a:solidFill>
              </a:rPr>
              <a:t>REV (Remote Engineering and Virtual Instrumentation)</a:t>
            </a:r>
            <a:endParaRPr sz="2000">
              <a:solidFill>
                <a:srgbClr val="FFC000"/>
              </a:solidFill>
            </a:endParaRPr>
          </a:p>
          <a:p>
            <a:pPr lvl="2" marL="1104900" indent="-190500">
              <a:lnSpc>
                <a:spcPct val="80000"/>
              </a:lnSpc>
              <a:spcBef>
                <a:spcPts val="400"/>
              </a:spcBef>
              <a:buClr>
                <a:srgbClr val="FFC000"/>
              </a:buClr>
              <a:buSzPct val="100000"/>
              <a:buChar char="•"/>
              <a:defRPr sz="1800"/>
            </a:pPr>
            <a:r>
              <a:rPr sz="2000">
                <a:solidFill>
                  <a:srgbClr val="FFC000"/>
                </a:solidFill>
              </a:rPr>
              <a:t>ASEE (American Society for Engineering Education)</a:t>
            </a:r>
            <a:endParaRPr sz="2000">
              <a:solidFill>
                <a:srgbClr val="FFC000"/>
              </a:solidFill>
            </a:endParaRPr>
          </a:p>
          <a:p>
            <a:pPr lvl="2" marL="228600" indent="685800">
              <a:lnSpc>
                <a:spcPct val="80000"/>
              </a:lnSpc>
              <a:spcBef>
                <a:spcPts val="500"/>
              </a:spcBef>
              <a:defRPr sz="1800"/>
            </a:pPr>
            <a:endParaRPr sz="2000">
              <a:solidFill>
                <a:srgbClr val="FFC000"/>
              </a:solidFill>
            </a:endParaRPr>
          </a:p>
        </p:txBody>
      </p:sp>
      <p:sp>
        <p:nvSpPr>
          <p:cNvPr id="212" name="Shape 212"/>
          <p:cNvSpPr/>
          <p:nvPr>
            <p:ph type="title"/>
          </p:nvPr>
        </p:nvSpPr>
        <p:spPr>
          <a:xfrm>
            <a:off x="457200" y="274638"/>
            <a:ext cx="8229600" cy="1143001"/>
          </a:xfrm>
          <a:prstGeom prst="rect">
            <a:avLst/>
          </a:prstGeom>
        </p:spPr>
        <p:txBody>
          <a:bodyPr lIns="0" tIns="0" rIns="0" bIns="0">
            <a:normAutofit fontScale="100000" lnSpcReduction="0"/>
          </a:bodyPr>
          <a:lstStyle>
            <a:lvl1pPr>
              <a:defRPr b="1">
                <a:solidFill>
                  <a:srgbClr val="FFFFFF"/>
                </a:solidFill>
              </a:defRPr>
            </a:lvl1pPr>
          </a:lstStyle>
          <a:p>
            <a:pPr lvl="0">
              <a:defRPr b="0" sz="1800">
                <a:solidFill>
                  <a:srgbClr val="000000"/>
                </a:solidFill>
              </a:defRPr>
            </a:pPr>
            <a:r>
              <a:rPr b="1" sz="4400">
                <a:solidFill>
                  <a:srgbClr val="FFFFFF"/>
                </a:solidFill>
              </a:rPr>
              <a:t>Conferences</a:t>
            </a:r>
          </a:p>
        </p:txBody>
      </p:sp>
      <p:pic>
        <p:nvPicPr>
          <p:cNvPr id="213" name="image11.png" descr="CISSE 2008"/>
          <p:cNvPicPr/>
          <p:nvPr/>
        </p:nvPicPr>
        <p:blipFill>
          <a:blip r:embed="rId2">
            <a:extLst/>
          </a:blip>
          <a:stretch>
            <a:fillRect/>
          </a:stretch>
        </p:blipFill>
        <p:spPr>
          <a:xfrm>
            <a:off x="0" y="0"/>
            <a:ext cx="1428750" cy="1381125"/>
          </a:xfrm>
          <a:prstGeom prst="rect">
            <a:avLst/>
          </a:prstGeom>
          <a:ln w="12700">
            <a:miter lim="400000"/>
          </a:ln>
        </p:spPr>
      </p:pic>
      <p:pic>
        <p:nvPicPr>
          <p:cNvPr id="214" name="image12.jpeg" descr="7s"/>
          <p:cNvPicPr/>
          <p:nvPr/>
        </p:nvPicPr>
        <p:blipFill>
          <a:blip r:embed="rId3">
            <a:extLst/>
          </a:blip>
          <a:stretch>
            <a:fillRect/>
          </a:stretch>
        </p:blipFill>
        <p:spPr>
          <a:xfrm>
            <a:off x="7315200" y="0"/>
            <a:ext cx="1828800" cy="1398588"/>
          </a:xfrm>
          <a:prstGeom prst="rect">
            <a:avLst/>
          </a:prstGeom>
          <a:ln w="12700">
            <a:miter lim="400000"/>
          </a:ln>
        </p:spPr>
      </p:pic>
      <p:sp>
        <p:nvSpPr>
          <p:cNvPr id="215" name="Shape 215"/>
          <p:cNvSpPr/>
          <p:nvPr/>
        </p:nvSpPr>
        <p:spPr>
          <a:xfrm>
            <a:off x="457200" y="6462712"/>
            <a:ext cx="2209800" cy="4902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1400">
                <a:solidFill>
                  <a:srgbClr val="262626"/>
                </a:solidFill>
                <a:latin typeface="Times"/>
                <a:ea typeface="Times"/>
                <a:cs typeface="Times"/>
                <a:sym typeface="Times"/>
              </a:rPr>
              <a:t>School of Engineering</a:t>
            </a:r>
            <a:endParaRPr sz="1400">
              <a:solidFill>
                <a:srgbClr val="3333CC"/>
              </a:solidFill>
              <a:latin typeface="Times"/>
              <a:ea typeface="Times"/>
              <a:cs typeface="Times"/>
              <a:sym typeface="Times"/>
            </a:endParaRPr>
          </a:p>
          <a:p>
            <a:pPr lvl="0">
              <a:defRPr sz="1800"/>
            </a:pPr>
            <a:r>
              <a:rPr sz="1400">
                <a:solidFill>
                  <a:srgbClr val="262626"/>
                </a:solidFill>
                <a:latin typeface="Times"/>
                <a:ea typeface="Times"/>
                <a:cs typeface="Times"/>
                <a:sym typeface="Times"/>
              </a:rPr>
              <a:t>University of Bridgeport</a:t>
            </a:r>
          </a:p>
        </p:txBody>
      </p:sp>
      <p:sp>
        <p:nvSpPr>
          <p:cNvPr id="216" name="Shape 216"/>
          <p:cNvSpPr/>
          <p:nvPr>
            <p:ph type="sldNum" sz="quarter" idx="2"/>
          </p:nvPr>
        </p:nvSpPr>
        <p:spPr>
          <a:xfrm>
            <a:off x="8839200" y="6686550"/>
            <a:ext cx="381000" cy="22574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algn="l">
              <a:defRPr sz="1000">
                <a:solidFill>
                  <a:srgbClr val="262626"/>
                </a:solidFill>
              </a:defRPr>
            </a:lvl1pPr>
          </a:lstStyle>
          <a:p>
            <a:pPr lvl="0">
              <a:defRPr sz="1800">
                <a:solidFill>
                  <a:srgbClr val="000000"/>
                </a:solidFill>
              </a:defRPr>
            </a:pPr>
            <a:fld id="{86CB4B4D-7CA3-9044-876B-883B54F8677D}" type="slidenum">
              <a:rPr sz="1000">
                <a:solidFill>
                  <a:srgbClr val="262626"/>
                </a:solidFill>
              </a:rPr>
            </a:fld>
          </a:p>
        </p:txBody>
      </p:sp>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8" name="Shape 218"/>
          <p:cNvSpPr/>
          <p:nvPr/>
        </p:nvSpPr>
        <p:spPr>
          <a:xfrm>
            <a:off x="3505200" y="6705600"/>
            <a:ext cx="3124200" cy="2135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a:solidFill>
                  <a:srgbClr val="262626"/>
                </a:solidFill>
                <a:latin typeface="Times"/>
                <a:ea typeface="Times"/>
                <a:cs typeface="Times"/>
                <a:sym typeface="Times"/>
              </a:defRPr>
            </a:lvl1pPr>
          </a:lstStyle>
          <a:p>
            <a:pPr lvl="0">
              <a:defRPr sz="1800">
                <a:solidFill>
                  <a:srgbClr val="000000"/>
                </a:solidFill>
              </a:defRPr>
            </a:pPr>
            <a:r>
              <a:rPr sz="900">
                <a:solidFill>
                  <a:srgbClr val="262626"/>
                </a:solidFill>
              </a:rPr>
              <a:t>Graduate Education &amp; Research Directions – 9.15.2010</a:t>
            </a:r>
          </a:p>
        </p:txBody>
      </p:sp>
      <p:sp>
        <p:nvSpPr>
          <p:cNvPr id="219" name="Shape 219"/>
          <p:cNvSpPr/>
          <p:nvPr>
            <p:ph type="title"/>
          </p:nvPr>
        </p:nvSpPr>
        <p:spPr>
          <a:xfrm>
            <a:off x="685800" y="152400"/>
            <a:ext cx="8077200" cy="762000"/>
          </a:xfrm>
          <a:prstGeom prst="rect">
            <a:avLst/>
          </a:prstGeom>
        </p:spPr>
        <p:txBody>
          <a:bodyPr lIns="0" tIns="0" rIns="0" bIns="0">
            <a:normAutofit fontScale="100000" lnSpcReduction="0"/>
          </a:bodyPr>
          <a:lstStyle>
            <a:lvl1pPr>
              <a:lnSpc>
                <a:spcPct val="70000"/>
              </a:lnSpc>
              <a:defRPr b="1" sz="4000">
                <a:solidFill>
                  <a:srgbClr val="FFFFFF"/>
                </a:solidFill>
              </a:defRPr>
            </a:lvl1pPr>
          </a:lstStyle>
          <a:p>
            <a:pPr lvl="0">
              <a:defRPr b="0" sz="1800">
                <a:solidFill>
                  <a:srgbClr val="000000"/>
                </a:solidFill>
              </a:defRPr>
            </a:pPr>
            <a:r>
              <a:rPr b="1" sz="4000">
                <a:solidFill>
                  <a:srgbClr val="FFFFFF"/>
                </a:solidFill>
              </a:rPr>
              <a:t>Facilities</a:t>
            </a:r>
          </a:p>
        </p:txBody>
      </p:sp>
      <p:pic>
        <p:nvPicPr>
          <p:cNvPr id="220" name="image13.jpeg" descr="061002_CompLabMandeville001w.jpg"/>
          <p:cNvPicPr/>
          <p:nvPr/>
        </p:nvPicPr>
        <p:blipFill>
          <a:blip r:embed="rId2">
            <a:extLst/>
          </a:blip>
          <a:stretch>
            <a:fillRect/>
          </a:stretch>
        </p:blipFill>
        <p:spPr>
          <a:xfrm>
            <a:off x="3581400" y="1143000"/>
            <a:ext cx="2362200" cy="1600200"/>
          </a:xfrm>
          <a:prstGeom prst="rect">
            <a:avLst/>
          </a:prstGeom>
          <a:ln w="12700">
            <a:miter lim="400000"/>
          </a:ln>
          <a:effectLst>
            <a:outerShdw sx="100000" sy="100000" kx="0" ky="0" algn="b" rotWithShape="0" blurRad="292100" dist="139700" dir="2700000">
              <a:srgbClr val="333333">
                <a:alpha val="64999"/>
              </a:srgbClr>
            </a:outerShdw>
          </a:effectLst>
        </p:spPr>
      </p:pic>
      <p:pic>
        <p:nvPicPr>
          <p:cNvPr id="221" name="image14.jpeg" descr="DSC00190.JPG"/>
          <p:cNvPicPr/>
          <p:nvPr/>
        </p:nvPicPr>
        <p:blipFill>
          <a:blip r:embed="rId3">
            <a:extLst/>
          </a:blip>
          <a:srcRect l="0" t="13194" r="0" b="0"/>
          <a:stretch>
            <a:fillRect/>
          </a:stretch>
        </p:blipFill>
        <p:spPr>
          <a:xfrm>
            <a:off x="6400800" y="3084513"/>
            <a:ext cx="2362200" cy="1487487"/>
          </a:xfrm>
          <a:prstGeom prst="rect">
            <a:avLst/>
          </a:prstGeom>
          <a:ln w="12700">
            <a:miter lim="400000"/>
          </a:ln>
          <a:effectLst>
            <a:outerShdw sx="100000" sy="100000" kx="0" ky="0" algn="b" rotWithShape="0" blurRad="292100" dist="139700" dir="2700000">
              <a:srgbClr val="333333">
                <a:alpha val="64999"/>
              </a:srgbClr>
            </a:outerShdw>
          </a:effectLst>
        </p:spPr>
      </p:pic>
      <p:pic>
        <p:nvPicPr>
          <p:cNvPr id="222" name="image15.jpeg" descr="AlphaSorb Wall Panels in Richard Bland Auditorium"/>
          <p:cNvPicPr/>
          <p:nvPr/>
        </p:nvPicPr>
        <p:blipFill>
          <a:blip r:embed="rId4">
            <a:extLst/>
          </a:blip>
          <a:srcRect l="0" t="13370" r="12450" b="1960"/>
          <a:stretch>
            <a:fillRect/>
          </a:stretch>
        </p:blipFill>
        <p:spPr>
          <a:xfrm>
            <a:off x="574675" y="4800599"/>
            <a:ext cx="2397125" cy="1600202"/>
          </a:xfrm>
          <a:prstGeom prst="rect">
            <a:avLst/>
          </a:prstGeom>
          <a:ln w="12700">
            <a:miter lim="400000"/>
          </a:ln>
        </p:spPr>
      </p:pic>
      <p:pic>
        <p:nvPicPr>
          <p:cNvPr id="223" name="image16.jpeg" descr="301 UB 12 06.jpg"/>
          <p:cNvPicPr/>
          <p:nvPr/>
        </p:nvPicPr>
        <p:blipFill>
          <a:blip r:embed="rId5">
            <a:extLst/>
          </a:blip>
          <a:stretch>
            <a:fillRect/>
          </a:stretch>
        </p:blipFill>
        <p:spPr>
          <a:xfrm>
            <a:off x="6477000" y="1143000"/>
            <a:ext cx="2438400" cy="1524000"/>
          </a:xfrm>
          <a:prstGeom prst="rect">
            <a:avLst/>
          </a:prstGeom>
          <a:ln w="12700">
            <a:miter lim="400000"/>
          </a:ln>
          <a:effectLst>
            <a:outerShdw sx="100000" sy="100000" kx="0" ky="0" algn="b" rotWithShape="0" blurRad="190500" dist="0" dir="0">
              <a:srgbClr val="000000">
                <a:alpha val="70000"/>
              </a:srgbClr>
            </a:outerShdw>
          </a:effectLst>
        </p:spPr>
      </p:pic>
      <p:pic>
        <p:nvPicPr>
          <p:cNvPr id="224" name="image17.jpeg" descr="abc_1318w.jpg"/>
          <p:cNvPicPr/>
          <p:nvPr/>
        </p:nvPicPr>
        <p:blipFill>
          <a:blip r:embed="rId6">
            <a:extLst/>
          </a:blip>
          <a:srcRect l="0" t="0" r="2186" b="0"/>
          <a:stretch>
            <a:fillRect/>
          </a:stretch>
        </p:blipFill>
        <p:spPr>
          <a:xfrm>
            <a:off x="685800" y="1143000"/>
            <a:ext cx="2400300" cy="1600200"/>
          </a:xfrm>
          <a:prstGeom prst="rect">
            <a:avLst/>
          </a:prstGeom>
          <a:ln w="12700">
            <a:miter lim="400000"/>
          </a:ln>
          <a:effectLst>
            <a:outerShdw sx="100000" sy="100000" kx="0" ky="0" algn="b" rotWithShape="0" blurRad="190500" dist="0" dir="0">
              <a:srgbClr val="000000">
                <a:alpha val="70000"/>
              </a:srgbClr>
            </a:outerShdw>
          </a:effectLst>
        </p:spPr>
      </p:pic>
      <p:pic>
        <p:nvPicPr>
          <p:cNvPr id="225" name="image18.pdf" descr="Old_logo_ub_purple.wmf"/>
          <p:cNvPicPr/>
          <p:nvPr/>
        </p:nvPicPr>
        <p:blipFill>
          <a:blip r:embed="rId7">
            <a:extLst/>
          </a:blip>
          <a:stretch>
            <a:fillRect/>
          </a:stretch>
        </p:blipFill>
        <p:spPr>
          <a:xfrm>
            <a:off x="3363912" y="3276600"/>
            <a:ext cx="2732088" cy="2693989"/>
          </a:xfrm>
          <a:prstGeom prst="rect">
            <a:avLst/>
          </a:prstGeom>
          <a:ln w="12700">
            <a:miter lim="400000"/>
          </a:ln>
          <a:effectLst>
            <a:outerShdw sx="100000" sy="100000" kx="0" ky="0" algn="b" rotWithShape="0" blurRad="88900" dist="152400" dir="10260000">
              <a:srgbClr val="000000">
                <a:alpha val="29000"/>
              </a:srgbClr>
            </a:outerShdw>
          </a:effectLst>
        </p:spPr>
      </p:pic>
      <p:pic>
        <p:nvPicPr>
          <p:cNvPr id="226" name="image19.jpeg" descr="Hawk229_2.JPG"/>
          <p:cNvPicPr/>
          <p:nvPr/>
        </p:nvPicPr>
        <p:blipFill>
          <a:blip r:embed="rId8">
            <a:extLst/>
          </a:blip>
          <a:stretch>
            <a:fillRect/>
          </a:stretch>
        </p:blipFill>
        <p:spPr>
          <a:xfrm>
            <a:off x="6324600" y="4953000"/>
            <a:ext cx="2438400" cy="1685925"/>
          </a:xfrm>
          <a:prstGeom prst="rect">
            <a:avLst/>
          </a:prstGeom>
          <a:ln w="12700">
            <a:miter lim="400000"/>
          </a:ln>
        </p:spPr>
      </p:pic>
      <p:pic>
        <p:nvPicPr>
          <p:cNvPr id="227" name="image20.jpeg" descr="bu_002.jpg"/>
          <p:cNvPicPr/>
          <p:nvPr/>
        </p:nvPicPr>
        <p:blipFill>
          <a:blip r:embed="rId9">
            <a:extLst/>
          </a:blip>
          <a:stretch>
            <a:fillRect/>
          </a:stretch>
        </p:blipFill>
        <p:spPr>
          <a:xfrm>
            <a:off x="609600" y="3133725"/>
            <a:ext cx="2362200" cy="1438275"/>
          </a:xfrm>
          <a:prstGeom prst="rect">
            <a:avLst/>
          </a:prstGeom>
          <a:ln w="12700">
            <a:miter lim="400000"/>
          </a:ln>
          <a:effectLst>
            <a:outerShdw sx="100000" sy="100000" kx="0" ky="0" algn="b" rotWithShape="0" blurRad="292100" dist="139700" dir="2700000">
              <a:srgbClr val="333333">
                <a:alpha val="64999"/>
              </a:srgbClr>
            </a:outerShdw>
          </a:effectLst>
        </p:spPr>
      </p:pic>
      <p:sp>
        <p:nvSpPr>
          <p:cNvPr id="228" name="Shape 228"/>
          <p:cNvSpPr/>
          <p:nvPr/>
        </p:nvSpPr>
        <p:spPr>
          <a:xfrm>
            <a:off x="457200" y="6462712"/>
            <a:ext cx="2209800" cy="4902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1400">
                <a:solidFill>
                  <a:srgbClr val="262626"/>
                </a:solidFill>
                <a:latin typeface="Times"/>
                <a:ea typeface="Times"/>
                <a:cs typeface="Times"/>
                <a:sym typeface="Times"/>
              </a:rPr>
              <a:t>School of Engineering</a:t>
            </a:r>
            <a:endParaRPr sz="1400">
              <a:solidFill>
                <a:srgbClr val="3333CC"/>
              </a:solidFill>
              <a:latin typeface="Times"/>
              <a:ea typeface="Times"/>
              <a:cs typeface="Times"/>
              <a:sym typeface="Times"/>
            </a:endParaRPr>
          </a:p>
          <a:p>
            <a:pPr lvl="0">
              <a:defRPr sz="1800"/>
            </a:pPr>
            <a:r>
              <a:rPr sz="1400">
                <a:solidFill>
                  <a:srgbClr val="262626"/>
                </a:solidFill>
                <a:latin typeface="Times"/>
                <a:ea typeface="Times"/>
                <a:cs typeface="Times"/>
                <a:sym typeface="Times"/>
              </a:rPr>
              <a:t>University of Bridgeport</a:t>
            </a:r>
          </a:p>
        </p:txBody>
      </p:sp>
      <p:sp>
        <p:nvSpPr>
          <p:cNvPr id="229" name="Shape 229"/>
          <p:cNvSpPr/>
          <p:nvPr>
            <p:ph type="sldNum" sz="quarter" idx="2"/>
          </p:nvPr>
        </p:nvSpPr>
        <p:spPr>
          <a:xfrm>
            <a:off x="8839200" y="6686550"/>
            <a:ext cx="381000" cy="22574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algn="l">
              <a:defRPr sz="1000">
                <a:solidFill>
                  <a:srgbClr val="262626"/>
                </a:solidFill>
              </a:defRPr>
            </a:lvl1pPr>
          </a:lstStyle>
          <a:p>
            <a:pPr lvl="0">
              <a:defRPr sz="1800">
                <a:solidFill>
                  <a:srgbClr val="000000"/>
                </a:solidFill>
              </a:defRPr>
            </a:pPr>
            <a:fld id="{86CB4B4D-7CA3-9044-876B-883B54F8677D}" type="slidenum">
              <a:rPr sz="1000">
                <a:solidFill>
                  <a:srgbClr val="262626"/>
                </a:solidFill>
              </a:rPr>
            </a:fld>
          </a:p>
        </p:txBody>
      </p:sp>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1" name="Shape 231"/>
          <p:cNvSpPr/>
          <p:nvPr/>
        </p:nvSpPr>
        <p:spPr>
          <a:xfrm>
            <a:off x="3505200" y="6705600"/>
            <a:ext cx="3124200" cy="2135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a:solidFill>
                  <a:srgbClr val="262626"/>
                </a:solidFill>
                <a:latin typeface="Times"/>
                <a:ea typeface="Times"/>
                <a:cs typeface="Times"/>
                <a:sym typeface="Times"/>
              </a:defRPr>
            </a:lvl1pPr>
          </a:lstStyle>
          <a:p>
            <a:pPr lvl="0">
              <a:defRPr sz="1800">
                <a:solidFill>
                  <a:srgbClr val="000000"/>
                </a:solidFill>
              </a:defRPr>
            </a:pPr>
            <a:r>
              <a:rPr sz="900">
                <a:solidFill>
                  <a:srgbClr val="262626"/>
                </a:solidFill>
              </a:rPr>
              <a:t>Graduate Education &amp; Research Directions – 9.15.2010</a:t>
            </a:r>
          </a:p>
        </p:txBody>
      </p:sp>
      <p:sp>
        <p:nvSpPr>
          <p:cNvPr id="232" name="Shape 232"/>
          <p:cNvSpPr/>
          <p:nvPr>
            <p:ph type="title"/>
          </p:nvPr>
        </p:nvSpPr>
        <p:spPr>
          <a:xfrm>
            <a:off x="685800" y="152400"/>
            <a:ext cx="8077200" cy="762000"/>
          </a:xfrm>
          <a:prstGeom prst="rect">
            <a:avLst/>
          </a:prstGeom>
        </p:spPr>
        <p:txBody>
          <a:bodyPr lIns="0" tIns="0" rIns="0" bIns="0">
            <a:normAutofit fontScale="100000" lnSpcReduction="0"/>
          </a:bodyPr>
          <a:lstStyle>
            <a:lvl1pPr>
              <a:lnSpc>
                <a:spcPct val="70000"/>
              </a:lnSpc>
              <a:defRPr b="1" sz="4000">
                <a:solidFill>
                  <a:srgbClr val="FFFFFF"/>
                </a:solidFill>
              </a:defRPr>
            </a:lvl1pPr>
          </a:lstStyle>
          <a:p>
            <a:pPr lvl="0">
              <a:defRPr b="0" sz="1800">
                <a:solidFill>
                  <a:srgbClr val="000000"/>
                </a:solidFill>
              </a:defRPr>
            </a:pPr>
            <a:r>
              <a:rPr b="1" sz="4000">
                <a:solidFill>
                  <a:srgbClr val="FFFFFF"/>
                </a:solidFill>
              </a:rPr>
              <a:t>Facilities</a:t>
            </a:r>
          </a:p>
        </p:txBody>
      </p:sp>
      <p:sp>
        <p:nvSpPr>
          <p:cNvPr id="233" name="Shape 233"/>
          <p:cNvSpPr/>
          <p:nvPr/>
        </p:nvSpPr>
        <p:spPr>
          <a:xfrm>
            <a:off x="685800" y="1066800"/>
            <a:ext cx="7696200" cy="477999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nSpc>
                <a:spcPct val="90000"/>
              </a:lnSpc>
              <a:buClr>
                <a:srgbClr val="FFC000"/>
              </a:buClr>
              <a:buSzPct val="100000"/>
              <a:buFont typeface="Arial"/>
              <a:buChar char="•"/>
              <a:defRPr sz="1800"/>
            </a:pPr>
            <a:r>
              <a:rPr sz="2400">
                <a:solidFill>
                  <a:srgbClr val="FFC000"/>
                </a:solidFill>
              </a:rPr>
              <a:t> 16 state of the art computer/instruction labs.</a:t>
            </a:r>
            <a:endParaRPr sz="2400">
              <a:solidFill>
                <a:srgbClr val="FFC000"/>
              </a:solidFill>
            </a:endParaRPr>
          </a:p>
          <a:p>
            <a:pPr lvl="0">
              <a:lnSpc>
                <a:spcPct val="90000"/>
              </a:lnSpc>
              <a:defRPr sz="1800"/>
            </a:pPr>
            <a:endParaRPr sz="2400">
              <a:solidFill>
                <a:srgbClr val="FFC000"/>
              </a:solidFill>
            </a:endParaRPr>
          </a:p>
          <a:p>
            <a:pPr lvl="0">
              <a:lnSpc>
                <a:spcPct val="90000"/>
              </a:lnSpc>
              <a:buClr>
                <a:srgbClr val="FFC000"/>
              </a:buClr>
              <a:buSzPct val="100000"/>
              <a:buFont typeface="Arial"/>
              <a:buChar char="•"/>
              <a:defRPr sz="1800"/>
            </a:pPr>
            <a:r>
              <a:rPr sz="2400">
                <a:solidFill>
                  <a:srgbClr val="FFC000"/>
                </a:solidFill>
              </a:rPr>
              <a:t> Sample of Distinguished Research labs:</a:t>
            </a:r>
            <a:endParaRPr sz="2400">
              <a:solidFill>
                <a:srgbClr val="FFC000"/>
              </a:solidFill>
            </a:endParaRPr>
          </a:p>
          <a:p>
            <a:pPr lvl="0">
              <a:lnSpc>
                <a:spcPct val="90000"/>
              </a:lnSpc>
              <a:defRPr sz="1800"/>
            </a:pPr>
            <a:endParaRPr sz="2400">
              <a:solidFill>
                <a:srgbClr val="FFC000"/>
              </a:solidFill>
            </a:endParaRPr>
          </a:p>
          <a:p>
            <a:pPr lvl="1" marL="838200" indent="-381000">
              <a:lnSpc>
                <a:spcPct val="90000"/>
              </a:lnSpc>
              <a:buClr>
                <a:srgbClr val="FFC000"/>
              </a:buClr>
              <a:buSzPct val="100000"/>
              <a:buChar char="-"/>
              <a:defRPr sz="1800"/>
            </a:pPr>
            <a:r>
              <a:rPr sz="2000">
                <a:solidFill>
                  <a:srgbClr val="FFC000"/>
                </a:solidFill>
              </a:rPr>
              <a:t>RISC Project Lab. (Interdisciplinary Robotics, Intelligent Sensing, and Control): Director Prof. Tarek Sobh </a:t>
            </a:r>
            <a:br>
              <a:rPr sz="2000">
                <a:solidFill>
                  <a:srgbClr val="FFC000"/>
                </a:solidFill>
              </a:rPr>
            </a:br>
            <a:endParaRPr sz="2000">
              <a:solidFill>
                <a:srgbClr val="FFC000"/>
              </a:solidFill>
            </a:endParaRPr>
          </a:p>
          <a:p>
            <a:pPr lvl="1" marL="838200" indent="-381000">
              <a:lnSpc>
                <a:spcPct val="90000"/>
              </a:lnSpc>
              <a:buClr>
                <a:srgbClr val="FFC000"/>
              </a:buClr>
              <a:buSzPct val="100000"/>
              <a:buChar char="-"/>
              <a:defRPr sz="1800"/>
            </a:pPr>
            <a:r>
              <a:rPr sz="2000">
                <a:solidFill>
                  <a:srgbClr val="FFC000"/>
                </a:solidFill>
              </a:rPr>
              <a:t>Wireless &amp; Mobile Communications (WMC) Project Lab.: Director Prof. Khaled Elleithy </a:t>
            </a:r>
            <a:br>
              <a:rPr sz="2000">
                <a:solidFill>
                  <a:srgbClr val="FFC000"/>
                </a:solidFill>
              </a:rPr>
            </a:br>
            <a:endParaRPr sz="2000">
              <a:solidFill>
                <a:srgbClr val="FFC000"/>
              </a:solidFill>
            </a:endParaRPr>
          </a:p>
          <a:p>
            <a:pPr lvl="1" marL="838200" indent="-381000">
              <a:lnSpc>
                <a:spcPct val="90000"/>
              </a:lnSpc>
              <a:buClr>
                <a:srgbClr val="FFC000"/>
              </a:buClr>
              <a:buSzPct val="100000"/>
              <a:buChar char="-"/>
              <a:defRPr sz="1800"/>
            </a:pPr>
            <a:r>
              <a:rPr sz="2000">
                <a:solidFill>
                  <a:srgbClr val="FFC000"/>
                </a:solidFill>
              </a:rPr>
              <a:t>VLSI/FPGA Project Lab. </a:t>
            </a:r>
            <a:br>
              <a:rPr sz="2000">
                <a:solidFill>
                  <a:srgbClr val="FFC000"/>
                </a:solidFill>
              </a:rPr>
            </a:br>
            <a:endParaRPr sz="2000">
              <a:solidFill>
                <a:srgbClr val="FFC000"/>
              </a:solidFill>
            </a:endParaRPr>
          </a:p>
          <a:p>
            <a:pPr lvl="1" marL="838200" indent="-381000">
              <a:lnSpc>
                <a:spcPct val="90000"/>
              </a:lnSpc>
              <a:buClr>
                <a:srgbClr val="FFC000"/>
              </a:buClr>
              <a:buSzPct val="100000"/>
              <a:buChar char="-"/>
              <a:defRPr sz="1800"/>
            </a:pPr>
            <a:r>
              <a:rPr sz="2000">
                <a:solidFill>
                  <a:srgbClr val="FFC000"/>
                </a:solidFill>
              </a:rPr>
              <a:t>Multimedia Information Group (MIG) Project Lab.: Director</a:t>
            </a:r>
            <a:br>
              <a:rPr sz="2000">
                <a:solidFill>
                  <a:srgbClr val="FFC000"/>
                </a:solidFill>
              </a:rPr>
            </a:br>
            <a:r>
              <a:rPr sz="2000">
                <a:solidFill>
                  <a:srgbClr val="FFC000"/>
                </a:solidFill>
              </a:rPr>
              <a:t>Prof. Jeongkyu Lee </a:t>
            </a:r>
            <a:br>
              <a:rPr sz="2000">
                <a:solidFill>
                  <a:srgbClr val="FFC000"/>
                </a:solidFill>
              </a:rPr>
            </a:br>
            <a:endParaRPr sz="2000">
              <a:solidFill>
                <a:srgbClr val="FFC000"/>
              </a:solidFill>
            </a:endParaRPr>
          </a:p>
          <a:p>
            <a:pPr lvl="1" marL="838200" indent="-381000">
              <a:lnSpc>
                <a:spcPct val="90000"/>
              </a:lnSpc>
              <a:buClr>
                <a:srgbClr val="FFC000"/>
              </a:buClr>
              <a:buSzPct val="100000"/>
              <a:buChar char="-"/>
              <a:defRPr sz="1800"/>
            </a:pPr>
            <a:r>
              <a:rPr sz="2000">
                <a:solidFill>
                  <a:srgbClr val="FFC000"/>
                </a:solidFill>
              </a:rPr>
              <a:t>PLC Lab.: Director Prof. Jack Toporovsky </a:t>
            </a:r>
            <a:endParaRPr sz="2000">
              <a:solidFill>
                <a:srgbClr val="FFC000"/>
              </a:solidFill>
            </a:endParaRPr>
          </a:p>
        </p:txBody>
      </p:sp>
      <p:sp>
        <p:nvSpPr>
          <p:cNvPr id="234" name="Shape 234"/>
          <p:cNvSpPr/>
          <p:nvPr/>
        </p:nvSpPr>
        <p:spPr>
          <a:xfrm>
            <a:off x="457200" y="6462712"/>
            <a:ext cx="2209800" cy="4902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1400">
                <a:solidFill>
                  <a:srgbClr val="262626"/>
                </a:solidFill>
                <a:latin typeface="Times"/>
                <a:ea typeface="Times"/>
                <a:cs typeface="Times"/>
                <a:sym typeface="Times"/>
              </a:rPr>
              <a:t>School of Engineering</a:t>
            </a:r>
            <a:endParaRPr sz="1400">
              <a:solidFill>
                <a:srgbClr val="3333CC"/>
              </a:solidFill>
              <a:latin typeface="Times"/>
              <a:ea typeface="Times"/>
              <a:cs typeface="Times"/>
              <a:sym typeface="Times"/>
            </a:endParaRPr>
          </a:p>
          <a:p>
            <a:pPr lvl="0">
              <a:defRPr sz="1800"/>
            </a:pPr>
            <a:r>
              <a:rPr sz="1400">
                <a:solidFill>
                  <a:srgbClr val="262626"/>
                </a:solidFill>
                <a:latin typeface="Times"/>
                <a:ea typeface="Times"/>
                <a:cs typeface="Times"/>
                <a:sym typeface="Times"/>
              </a:rPr>
              <a:t>University of Bridgeport</a:t>
            </a:r>
          </a:p>
        </p:txBody>
      </p:sp>
      <p:sp>
        <p:nvSpPr>
          <p:cNvPr id="235" name="Shape 235"/>
          <p:cNvSpPr/>
          <p:nvPr>
            <p:ph type="sldNum" sz="quarter" idx="2"/>
          </p:nvPr>
        </p:nvSpPr>
        <p:spPr>
          <a:xfrm>
            <a:off x="8839200" y="6686550"/>
            <a:ext cx="381000" cy="22574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algn="l">
              <a:defRPr sz="1000">
                <a:solidFill>
                  <a:srgbClr val="262626"/>
                </a:solidFill>
              </a:defRPr>
            </a:lvl1pPr>
          </a:lstStyle>
          <a:p>
            <a:pPr lvl="0">
              <a:defRPr sz="1800">
                <a:solidFill>
                  <a:srgbClr val="000000"/>
                </a:solidFill>
              </a:defRPr>
            </a:pPr>
            <a:fld id="{86CB4B4D-7CA3-9044-876B-883B54F8677D}" type="slidenum">
              <a:rPr sz="1000">
                <a:solidFill>
                  <a:srgbClr val="262626"/>
                </a:solidFill>
              </a:rPr>
            </a:fld>
          </a:p>
        </p:txBody>
      </p:sp>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7" name="Shape 237"/>
          <p:cNvSpPr/>
          <p:nvPr/>
        </p:nvSpPr>
        <p:spPr>
          <a:xfrm>
            <a:off x="3505200" y="6705600"/>
            <a:ext cx="3124200" cy="2135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a:solidFill>
                  <a:srgbClr val="262626"/>
                </a:solidFill>
                <a:latin typeface="Times"/>
                <a:ea typeface="Times"/>
                <a:cs typeface="Times"/>
                <a:sym typeface="Times"/>
              </a:defRPr>
            </a:lvl1pPr>
          </a:lstStyle>
          <a:p>
            <a:pPr lvl="0">
              <a:defRPr sz="1800">
                <a:solidFill>
                  <a:srgbClr val="000000"/>
                </a:solidFill>
              </a:defRPr>
            </a:pPr>
            <a:r>
              <a:rPr sz="900">
                <a:solidFill>
                  <a:srgbClr val="262626"/>
                </a:solidFill>
              </a:rPr>
              <a:t>Graduate Education &amp; Research Directions – 9.15.2010</a:t>
            </a:r>
          </a:p>
        </p:txBody>
      </p:sp>
      <p:sp>
        <p:nvSpPr>
          <p:cNvPr id="238" name="Shape 238"/>
          <p:cNvSpPr/>
          <p:nvPr/>
        </p:nvSpPr>
        <p:spPr>
          <a:xfrm>
            <a:off x="609600" y="2482367"/>
            <a:ext cx="8305800" cy="227426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ctr">
              <a:defRPr sz="1800"/>
            </a:pPr>
            <a:r>
              <a:rPr sz="5000">
                <a:solidFill>
                  <a:srgbClr val="FFFFFF"/>
                </a:solidFill>
              </a:rPr>
              <a:t>Multimedia Information Group (MIG) Laboratory </a:t>
            </a:r>
            <a:br>
              <a:rPr sz="5000">
                <a:solidFill>
                  <a:srgbClr val="FFFFFF"/>
                </a:solidFill>
              </a:rPr>
            </a:br>
          </a:p>
        </p:txBody>
      </p:sp>
      <p:pic>
        <p:nvPicPr>
          <p:cNvPr id="239" name="image21.png" descr="D:\Documents and Settings\Ayssam\Desktop\sdm_07_logo.png"/>
          <p:cNvPicPr/>
          <p:nvPr/>
        </p:nvPicPr>
        <p:blipFill>
          <a:blip r:embed="rId2">
            <a:extLst/>
          </a:blip>
          <a:stretch>
            <a:fillRect/>
          </a:stretch>
        </p:blipFill>
        <p:spPr>
          <a:xfrm>
            <a:off x="3465512" y="0"/>
            <a:ext cx="5678488" cy="1371600"/>
          </a:xfrm>
          <a:prstGeom prst="rect">
            <a:avLst/>
          </a:prstGeom>
          <a:ln w="12700">
            <a:miter lim="400000"/>
          </a:ln>
        </p:spPr>
      </p:pic>
      <p:pic>
        <p:nvPicPr>
          <p:cNvPr id="240" name="image22.jpeg" descr="ublogoViolet"/>
          <p:cNvPicPr/>
          <p:nvPr/>
        </p:nvPicPr>
        <p:blipFill>
          <a:blip r:embed="rId3">
            <a:extLst/>
          </a:blip>
          <a:stretch>
            <a:fillRect/>
          </a:stretch>
        </p:blipFill>
        <p:spPr>
          <a:xfrm>
            <a:off x="0" y="0"/>
            <a:ext cx="1524000" cy="1458913"/>
          </a:xfrm>
          <a:prstGeom prst="rect">
            <a:avLst/>
          </a:prstGeom>
          <a:ln w="12700">
            <a:miter lim="400000"/>
          </a:ln>
        </p:spPr>
      </p:pic>
      <p:sp>
        <p:nvSpPr>
          <p:cNvPr id="241" name="Shape 241"/>
          <p:cNvSpPr/>
          <p:nvPr/>
        </p:nvSpPr>
        <p:spPr>
          <a:xfrm>
            <a:off x="457200" y="6462712"/>
            <a:ext cx="2209800" cy="4902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1400">
                <a:solidFill>
                  <a:srgbClr val="262626"/>
                </a:solidFill>
                <a:latin typeface="Times"/>
                <a:ea typeface="Times"/>
                <a:cs typeface="Times"/>
                <a:sym typeface="Times"/>
              </a:rPr>
              <a:t>School of Engineering</a:t>
            </a:r>
            <a:endParaRPr sz="1400">
              <a:solidFill>
                <a:srgbClr val="3333CC"/>
              </a:solidFill>
              <a:latin typeface="Times"/>
              <a:ea typeface="Times"/>
              <a:cs typeface="Times"/>
              <a:sym typeface="Times"/>
            </a:endParaRPr>
          </a:p>
          <a:p>
            <a:pPr lvl="0">
              <a:defRPr sz="1800"/>
            </a:pPr>
            <a:r>
              <a:rPr sz="1400">
                <a:solidFill>
                  <a:srgbClr val="262626"/>
                </a:solidFill>
                <a:latin typeface="Times"/>
                <a:ea typeface="Times"/>
                <a:cs typeface="Times"/>
                <a:sym typeface="Times"/>
              </a:rPr>
              <a:t>University of Bridgeport</a:t>
            </a:r>
          </a:p>
        </p:txBody>
      </p:sp>
      <p:sp>
        <p:nvSpPr>
          <p:cNvPr id="242" name="Shape 242"/>
          <p:cNvSpPr/>
          <p:nvPr>
            <p:ph type="sldNum" sz="quarter" idx="2"/>
          </p:nvPr>
        </p:nvSpPr>
        <p:spPr>
          <a:xfrm>
            <a:off x="8839200" y="6686550"/>
            <a:ext cx="381000" cy="22574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algn="l">
              <a:defRPr sz="1000">
                <a:solidFill>
                  <a:srgbClr val="262626"/>
                </a:solidFill>
              </a:defRPr>
            </a:lvl1pPr>
          </a:lstStyle>
          <a:p>
            <a:pPr lvl="0">
              <a:defRPr sz="1800">
                <a:solidFill>
                  <a:srgbClr val="000000"/>
                </a:solidFill>
              </a:defRPr>
            </a:pPr>
            <a:fld id="{86CB4B4D-7CA3-9044-876B-883B54F8677D}" type="slidenum">
              <a:rPr sz="1000">
                <a:solidFill>
                  <a:srgbClr val="262626"/>
                </a:solidFill>
              </a:rPr>
            </a:fld>
          </a:p>
        </p:txBody>
      </p:sp>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4" name="Shape 244"/>
          <p:cNvSpPr/>
          <p:nvPr/>
        </p:nvSpPr>
        <p:spPr>
          <a:xfrm>
            <a:off x="3505200" y="6705600"/>
            <a:ext cx="3124200" cy="2135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a:solidFill>
                  <a:srgbClr val="262626"/>
                </a:solidFill>
                <a:latin typeface="Times"/>
                <a:ea typeface="Times"/>
                <a:cs typeface="Times"/>
                <a:sym typeface="Times"/>
              </a:defRPr>
            </a:lvl1pPr>
          </a:lstStyle>
          <a:p>
            <a:pPr lvl="0">
              <a:defRPr sz="1800">
                <a:solidFill>
                  <a:srgbClr val="000000"/>
                </a:solidFill>
              </a:defRPr>
            </a:pPr>
            <a:r>
              <a:rPr sz="900">
                <a:solidFill>
                  <a:srgbClr val="262626"/>
                </a:solidFill>
              </a:rPr>
              <a:t>Graduate Education &amp; Research Directions – 9.15.2010</a:t>
            </a:r>
          </a:p>
        </p:txBody>
      </p:sp>
      <p:sp>
        <p:nvSpPr>
          <p:cNvPr id="245" name="Shape 245"/>
          <p:cNvSpPr/>
          <p:nvPr>
            <p:ph type="title"/>
          </p:nvPr>
        </p:nvSpPr>
        <p:spPr>
          <a:xfrm>
            <a:off x="609600" y="274638"/>
            <a:ext cx="8229600" cy="1143001"/>
          </a:xfrm>
          <a:prstGeom prst="rect">
            <a:avLst/>
          </a:prstGeom>
        </p:spPr>
        <p:txBody>
          <a:bodyPr lIns="0" tIns="0" rIns="0" bIns="0">
            <a:normAutofit fontScale="100000" lnSpcReduction="0"/>
          </a:bodyPr>
          <a:lstStyle/>
          <a:p>
            <a:pPr lvl="0" algn="l">
              <a:defRPr sz="1800">
                <a:solidFill>
                  <a:srgbClr val="000000"/>
                </a:solidFill>
              </a:defRPr>
            </a:pPr>
            <a:r>
              <a:rPr sz="4400">
                <a:solidFill>
                  <a:srgbClr val="FFFFFF"/>
                </a:solidFill>
              </a:rPr>
              <a:t>MIG</a:t>
            </a:r>
            <a:r>
              <a:rPr sz="3200">
                <a:solidFill>
                  <a:srgbClr val="FFFFFF"/>
                </a:solidFill>
              </a:rPr>
              <a:t>@</a:t>
            </a:r>
            <a:r>
              <a:rPr sz="4400">
                <a:solidFill>
                  <a:srgbClr val="FFFFFF"/>
                </a:solidFill>
              </a:rPr>
              <a:t>UB</a:t>
            </a:r>
          </a:p>
        </p:txBody>
      </p:sp>
      <p:sp>
        <p:nvSpPr>
          <p:cNvPr id="246" name="Shape 246"/>
          <p:cNvSpPr/>
          <p:nvPr>
            <p:ph type="body" idx="1"/>
          </p:nvPr>
        </p:nvSpPr>
        <p:spPr>
          <a:xfrm>
            <a:off x="609600" y="1371600"/>
            <a:ext cx="8153400" cy="3916363"/>
          </a:xfrm>
          <a:prstGeom prst="rect">
            <a:avLst/>
          </a:prstGeom>
        </p:spPr>
        <p:txBody>
          <a:bodyPr lIns="0" tIns="0" rIns="0" bIns="0">
            <a:normAutofit fontScale="100000" lnSpcReduction="0"/>
          </a:bodyPr>
          <a:lstStyle/>
          <a:p>
            <a:pPr lvl="0" marL="257175" indent="-257175">
              <a:lnSpc>
                <a:spcPct val="90000"/>
              </a:lnSpc>
              <a:spcBef>
                <a:spcPts val="500"/>
              </a:spcBef>
              <a:buClr>
                <a:srgbClr val="FFC000"/>
              </a:buClr>
              <a:defRPr sz="1800"/>
            </a:pPr>
            <a:r>
              <a:rPr b="1" sz="2400">
                <a:solidFill>
                  <a:srgbClr val="FFC000"/>
                </a:solidFill>
              </a:rPr>
              <a:t>Multimedia Information Group @ UB</a:t>
            </a:r>
            <a:endParaRPr b="1" sz="2400">
              <a:solidFill>
                <a:srgbClr val="FFC000"/>
              </a:solidFill>
            </a:endParaRPr>
          </a:p>
          <a:p>
            <a:pPr lvl="1" marL="661307" indent="-204107">
              <a:lnSpc>
                <a:spcPct val="90000"/>
              </a:lnSpc>
              <a:spcBef>
                <a:spcPts val="400"/>
              </a:spcBef>
              <a:buClr>
                <a:srgbClr val="FFC000"/>
              </a:buClr>
              <a:defRPr sz="1800"/>
            </a:pPr>
            <a:r>
              <a:rPr sz="2000">
                <a:solidFill>
                  <a:srgbClr val="FFC000"/>
                </a:solidFill>
              </a:rPr>
              <a:t>Department of Computer Science and Engineering at UB, CT</a:t>
            </a:r>
            <a:endParaRPr sz="2800"/>
          </a:p>
          <a:p>
            <a:pPr lvl="0" marL="257175" indent="-257175">
              <a:lnSpc>
                <a:spcPct val="90000"/>
              </a:lnSpc>
              <a:spcBef>
                <a:spcPts val="1100"/>
              </a:spcBef>
              <a:buClr>
                <a:srgbClr val="FFC000"/>
              </a:buClr>
              <a:defRPr sz="1800"/>
            </a:pPr>
            <a:r>
              <a:rPr sz="2400">
                <a:solidFill>
                  <a:srgbClr val="FFC000"/>
                </a:solidFill>
              </a:rPr>
              <a:t>Location: Charles A. Dana Hall #234</a:t>
            </a:r>
            <a:endParaRPr sz="2400">
              <a:solidFill>
                <a:srgbClr val="FFC000"/>
              </a:solidFill>
            </a:endParaRPr>
          </a:p>
          <a:p>
            <a:pPr lvl="0" marL="257175" indent="-257175">
              <a:lnSpc>
                <a:spcPct val="90000"/>
              </a:lnSpc>
              <a:spcBef>
                <a:spcPts val="1100"/>
              </a:spcBef>
              <a:buClr>
                <a:srgbClr val="FFC000"/>
              </a:buClr>
              <a:defRPr sz="1800"/>
            </a:pPr>
            <a:r>
              <a:rPr sz="2400">
                <a:solidFill>
                  <a:srgbClr val="FFC000"/>
                </a:solidFill>
              </a:rPr>
              <a:t>People</a:t>
            </a:r>
            <a:endParaRPr sz="2400">
              <a:solidFill>
                <a:srgbClr val="FFC000"/>
              </a:solidFill>
            </a:endParaRPr>
          </a:p>
          <a:p>
            <a:pPr lvl="1" marL="661307" indent="-204107">
              <a:lnSpc>
                <a:spcPct val="90000"/>
              </a:lnSpc>
              <a:spcBef>
                <a:spcPts val="400"/>
              </a:spcBef>
              <a:buClr>
                <a:srgbClr val="FFC000"/>
              </a:buClr>
              <a:defRPr sz="1800"/>
            </a:pPr>
            <a:r>
              <a:rPr sz="2000">
                <a:solidFill>
                  <a:srgbClr val="FFC000"/>
                </a:solidFill>
              </a:rPr>
              <a:t>Prof. Jeongkyu Lee</a:t>
            </a:r>
            <a:endParaRPr sz="2800"/>
          </a:p>
          <a:p>
            <a:pPr lvl="1" marL="661307" indent="-204107">
              <a:lnSpc>
                <a:spcPct val="90000"/>
              </a:lnSpc>
              <a:spcBef>
                <a:spcPts val="400"/>
              </a:spcBef>
              <a:buClr>
                <a:srgbClr val="FFC000"/>
              </a:buClr>
              <a:defRPr sz="1800"/>
            </a:pPr>
            <a:r>
              <a:rPr sz="2000">
                <a:solidFill>
                  <a:srgbClr val="FFC000"/>
                </a:solidFill>
              </a:rPr>
              <a:t>2 PhDs and 2 MS students</a:t>
            </a:r>
            <a:endParaRPr sz="2800"/>
          </a:p>
          <a:p>
            <a:pPr lvl="0" marL="257175" indent="-257175">
              <a:lnSpc>
                <a:spcPct val="90000"/>
              </a:lnSpc>
              <a:spcBef>
                <a:spcPts val="1100"/>
              </a:spcBef>
              <a:buClr>
                <a:srgbClr val="FFC000"/>
              </a:buClr>
              <a:defRPr sz="1800"/>
            </a:pPr>
            <a:r>
              <a:rPr sz="2400">
                <a:solidFill>
                  <a:srgbClr val="FFC000"/>
                </a:solidFill>
              </a:rPr>
              <a:t>Collaborators</a:t>
            </a:r>
            <a:endParaRPr sz="2400">
              <a:solidFill>
                <a:srgbClr val="FFC000"/>
              </a:solidFill>
            </a:endParaRPr>
          </a:p>
          <a:p>
            <a:pPr lvl="1" marL="661307" indent="-204107">
              <a:lnSpc>
                <a:spcPct val="90000"/>
              </a:lnSpc>
              <a:spcBef>
                <a:spcPts val="400"/>
              </a:spcBef>
              <a:buClr>
                <a:srgbClr val="FFC000"/>
              </a:buClr>
              <a:defRPr sz="1800"/>
            </a:pPr>
            <a:r>
              <a:rPr sz="2000">
                <a:solidFill>
                  <a:srgbClr val="FFC000"/>
                </a:solidFill>
              </a:rPr>
              <a:t>Prof. JungHwan Oh at UNT</a:t>
            </a:r>
            <a:endParaRPr sz="2800"/>
          </a:p>
          <a:p>
            <a:pPr lvl="1" marL="661307" indent="-204107">
              <a:lnSpc>
                <a:spcPct val="90000"/>
              </a:lnSpc>
              <a:spcBef>
                <a:spcPts val="400"/>
              </a:spcBef>
              <a:buClr>
                <a:srgbClr val="FFC000"/>
              </a:buClr>
              <a:defRPr sz="1800"/>
            </a:pPr>
            <a:r>
              <a:rPr sz="2000">
                <a:solidFill>
                  <a:srgbClr val="FFC000"/>
                </a:solidFill>
              </a:rPr>
              <a:t>Prof. Shou-jiang Tang at UTSW </a:t>
            </a:r>
            <a:endParaRPr sz="2800"/>
          </a:p>
          <a:p>
            <a:pPr lvl="1" marL="661307" indent="-204107">
              <a:lnSpc>
                <a:spcPct val="90000"/>
              </a:lnSpc>
              <a:spcBef>
                <a:spcPts val="400"/>
              </a:spcBef>
              <a:buClr>
                <a:srgbClr val="FFC000"/>
              </a:buClr>
              <a:defRPr sz="1800"/>
            </a:pPr>
            <a:r>
              <a:rPr sz="2000">
                <a:solidFill>
                  <a:srgbClr val="FFC000"/>
                </a:solidFill>
              </a:rPr>
              <a:t>Prof. Dongwon Lee at PSU</a:t>
            </a:r>
          </a:p>
        </p:txBody>
      </p:sp>
      <p:pic>
        <p:nvPicPr>
          <p:cNvPr id="247" name="image23.png"/>
          <p:cNvPicPr/>
          <p:nvPr/>
        </p:nvPicPr>
        <p:blipFill>
          <a:blip r:embed="rId2">
            <a:extLst/>
          </a:blip>
          <a:stretch>
            <a:fillRect/>
          </a:stretch>
        </p:blipFill>
        <p:spPr>
          <a:xfrm>
            <a:off x="6276975" y="2362200"/>
            <a:ext cx="2562225" cy="2819400"/>
          </a:xfrm>
          <a:prstGeom prst="rect">
            <a:avLst/>
          </a:prstGeom>
          <a:ln w="12700">
            <a:miter lim="400000"/>
          </a:ln>
        </p:spPr>
      </p:pic>
      <p:sp>
        <p:nvSpPr>
          <p:cNvPr id="248" name="Shape 248"/>
          <p:cNvSpPr/>
          <p:nvPr/>
        </p:nvSpPr>
        <p:spPr>
          <a:xfrm>
            <a:off x="5791200" y="2514599"/>
            <a:ext cx="1219201" cy="609602"/>
          </a:xfrm>
          <a:prstGeom prst="line">
            <a:avLst/>
          </a:prstGeom>
          <a:ln w="19050">
            <a:solidFill>
              <a:srgbClr val="FF0000"/>
            </a:solidFill>
            <a:prstDash val="sysDot"/>
            <a:round/>
            <a:tailEnd type="triangle"/>
          </a:ln>
        </p:spPr>
        <p:txBody>
          <a:bodyPr lIns="0" tIns="0" rIns="0" bIns="0"/>
          <a:lstStyle/>
          <a:p>
            <a:pPr lvl="0" defTabSz="457200">
              <a:defRPr sz="1200">
                <a:latin typeface="+mj-lt"/>
                <a:ea typeface="+mj-ea"/>
                <a:cs typeface="+mj-cs"/>
                <a:sym typeface="Helvetica"/>
              </a:defRPr>
            </a:pPr>
          </a:p>
        </p:txBody>
      </p:sp>
      <p:sp>
        <p:nvSpPr>
          <p:cNvPr id="249" name="Shape 249"/>
          <p:cNvSpPr/>
          <p:nvPr/>
        </p:nvSpPr>
        <p:spPr>
          <a:xfrm>
            <a:off x="4648200" y="5486400"/>
            <a:ext cx="4206875" cy="31140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b="1" sz="1600"/>
            </a:lvl1pPr>
          </a:lstStyle>
          <a:p>
            <a:pPr lvl="0">
              <a:defRPr b="0" sz="1800"/>
            </a:pPr>
            <a:r>
              <a:rPr b="1" sz="1600"/>
              <a:t>http://www.bridgeport.edu/~jelee/mig</a:t>
            </a:r>
          </a:p>
        </p:txBody>
      </p:sp>
      <p:sp>
        <p:nvSpPr>
          <p:cNvPr id="250" name="Shape 250"/>
          <p:cNvSpPr/>
          <p:nvPr/>
        </p:nvSpPr>
        <p:spPr>
          <a:xfrm>
            <a:off x="4540736" y="-1"/>
            <a:ext cx="4609615" cy="421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r">
              <a:defRPr b="1">
                <a:solidFill>
                  <a:srgbClr val="FFFF00"/>
                </a:solidFill>
                <a:effectLst>
                  <a:outerShdw sx="100000" sy="100000" kx="0" ky="0" algn="b" rotWithShape="0" blurRad="38100" dist="38100" dir="2700000">
                    <a:srgbClr val="C0C0C0"/>
                  </a:outerShdw>
                </a:effectLst>
              </a:defRPr>
            </a:lvl1pPr>
          </a:lstStyle>
          <a:p>
            <a:pPr lvl="0">
              <a:defRPr b="0" sz="1800">
                <a:solidFill>
                  <a:srgbClr val="000000"/>
                </a:solidFill>
                <a:effectLst/>
              </a:defRPr>
            </a:pPr>
            <a:r>
              <a:rPr b="1" sz="2400">
                <a:solidFill>
                  <a:srgbClr val="FFFF00"/>
                </a:solidFill>
                <a:effectLst>
                  <a:outerShdw sx="100000" sy="100000" kx="0" ky="0" algn="b" rotWithShape="0" blurRad="38100" dist="38100" dir="2700000">
                    <a:srgbClr val="C0C0C0"/>
                  </a:outerShdw>
                </a:effectLst>
              </a:rPr>
              <a:t>UNIVERSITY OF BRIDGEPORT</a:t>
            </a:r>
          </a:p>
        </p:txBody>
      </p:sp>
      <p:sp>
        <p:nvSpPr>
          <p:cNvPr id="251" name="Shape 251"/>
          <p:cNvSpPr/>
          <p:nvPr/>
        </p:nvSpPr>
        <p:spPr>
          <a:xfrm>
            <a:off x="3505200" y="304800"/>
            <a:ext cx="5638800" cy="4213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b="1">
                <a:solidFill>
                  <a:srgbClr val="FFFF00"/>
                </a:solidFill>
                <a:effectLst>
                  <a:outerShdw sx="100000" sy="100000" kx="0" ky="0" algn="b" rotWithShape="0" blurRad="38100" dist="38100" dir="2700000">
                    <a:srgbClr val="C0C0C0"/>
                  </a:outerShdw>
                </a:effectLst>
              </a:defRPr>
            </a:lvl1pPr>
          </a:lstStyle>
          <a:p>
            <a:pPr lvl="0">
              <a:defRPr b="0" sz="1800">
                <a:solidFill>
                  <a:srgbClr val="000000"/>
                </a:solidFill>
                <a:effectLst/>
              </a:defRPr>
            </a:pPr>
            <a:r>
              <a:rPr b="1" sz="2400">
                <a:solidFill>
                  <a:srgbClr val="FFFF00"/>
                </a:solidFill>
                <a:effectLst>
                  <a:outerShdw sx="100000" sy="100000" kx="0" ky="0" algn="b" rotWithShape="0" blurRad="38100" dist="38100" dir="2700000">
                    <a:srgbClr val="C0C0C0"/>
                  </a:outerShdw>
                </a:effectLst>
              </a:rPr>
              <a:t>Multimedia Information Group</a:t>
            </a:r>
          </a:p>
        </p:txBody>
      </p:sp>
      <p:sp>
        <p:nvSpPr>
          <p:cNvPr id="252" name="Shape 252"/>
          <p:cNvSpPr/>
          <p:nvPr/>
        </p:nvSpPr>
        <p:spPr>
          <a:xfrm>
            <a:off x="457200" y="6462712"/>
            <a:ext cx="2209800" cy="4902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1400">
                <a:solidFill>
                  <a:srgbClr val="262626"/>
                </a:solidFill>
                <a:latin typeface="Times"/>
                <a:ea typeface="Times"/>
                <a:cs typeface="Times"/>
                <a:sym typeface="Times"/>
              </a:rPr>
              <a:t>School of Engineering</a:t>
            </a:r>
            <a:endParaRPr sz="1400">
              <a:solidFill>
                <a:srgbClr val="3333CC"/>
              </a:solidFill>
              <a:latin typeface="Times"/>
              <a:ea typeface="Times"/>
              <a:cs typeface="Times"/>
              <a:sym typeface="Times"/>
            </a:endParaRPr>
          </a:p>
          <a:p>
            <a:pPr lvl="0">
              <a:defRPr sz="1800"/>
            </a:pPr>
            <a:r>
              <a:rPr sz="1400">
                <a:solidFill>
                  <a:srgbClr val="262626"/>
                </a:solidFill>
                <a:latin typeface="Times"/>
                <a:ea typeface="Times"/>
                <a:cs typeface="Times"/>
                <a:sym typeface="Times"/>
              </a:rPr>
              <a:t>University of Bridgeport</a:t>
            </a:r>
          </a:p>
        </p:txBody>
      </p:sp>
      <p:sp>
        <p:nvSpPr>
          <p:cNvPr id="253" name="Shape 253"/>
          <p:cNvSpPr/>
          <p:nvPr>
            <p:ph type="sldNum" sz="quarter" idx="2"/>
          </p:nvPr>
        </p:nvSpPr>
        <p:spPr>
          <a:xfrm>
            <a:off x="8839200" y="6686550"/>
            <a:ext cx="381000" cy="22574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algn="l">
              <a:defRPr sz="1000">
                <a:solidFill>
                  <a:srgbClr val="262626"/>
                </a:solidFill>
              </a:defRPr>
            </a:lvl1pPr>
          </a:lstStyle>
          <a:p>
            <a:pPr lvl="0">
              <a:defRPr sz="1800">
                <a:solidFill>
                  <a:srgbClr val="000000"/>
                </a:solidFill>
              </a:defRPr>
            </a:pPr>
            <a:fld id="{86CB4B4D-7CA3-9044-876B-883B54F8677D}" type="slidenum">
              <a:rPr sz="1000">
                <a:solidFill>
                  <a:srgbClr val="262626"/>
                </a:solidFill>
              </a:rPr>
            </a:fld>
          </a:p>
        </p:txBody>
      </p:sp>
      <p:sp>
        <p:nvSpPr>
          <p:cNvPr id="254" name="Shape 254"/>
          <p:cNvSpPr/>
          <p:nvPr/>
        </p:nvSpPr>
        <p:spPr>
          <a:xfrm>
            <a:off x="7315199" y="2819399"/>
            <a:ext cx="609602" cy="60960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8575">
            <a:solidFill>
              <a:srgbClr val="FF0000"/>
            </a:solidFill>
            <a:round/>
          </a:ln>
        </p:spPr>
        <p:txBody>
          <a:bodyPr lIns="0" tIns="0" rIns="0" bIns="0" anchor="ctr"/>
          <a:lstStyle/>
          <a:p>
            <a:pPr lvl="0"/>
          </a:p>
        </p:txBody>
      </p:sp>
    </p:spTree>
  </p:cSld>
  <p:clrMapOvr>
    <a:masterClrMapping/>
  </p:clrMapOvr>
  <p:transitio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6" name="Shape 256"/>
          <p:cNvSpPr/>
          <p:nvPr/>
        </p:nvSpPr>
        <p:spPr>
          <a:xfrm>
            <a:off x="3505200" y="6705600"/>
            <a:ext cx="3124200" cy="2135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a:solidFill>
                  <a:srgbClr val="262626"/>
                </a:solidFill>
                <a:latin typeface="Times"/>
                <a:ea typeface="Times"/>
                <a:cs typeface="Times"/>
                <a:sym typeface="Times"/>
              </a:defRPr>
            </a:lvl1pPr>
          </a:lstStyle>
          <a:p>
            <a:pPr lvl="0">
              <a:defRPr sz="1800">
                <a:solidFill>
                  <a:srgbClr val="000000"/>
                </a:solidFill>
              </a:defRPr>
            </a:pPr>
            <a:r>
              <a:rPr sz="900">
                <a:solidFill>
                  <a:srgbClr val="262626"/>
                </a:solidFill>
              </a:rPr>
              <a:t>Graduate Education &amp; Research Directions – 9.15.2010</a:t>
            </a:r>
          </a:p>
        </p:txBody>
      </p:sp>
      <p:sp>
        <p:nvSpPr>
          <p:cNvPr id="257" name="Shape 257"/>
          <p:cNvSpPr/>
          <p:nvPr>
            <p:ph type="title"/>
          </p:nvPr>
        </p:nvSpPr>
        <p:spPr>
          <a:xfrm>
            <a:off x="457200" y="274638"/>
            <a:ext cx="8229600" cy="1143001"/>
          </a:xfrm>
          <a:prstGeom prst="rect">
            <a:avLst/>
          </a:prstGeom>
        </p:spPr>
        <p:txBody>
          <a:bodyPr lIns="0" tIns="0" rIns="0" bIns="0">
            <a:normAutofit fontScale="100000" lnSpcReduction="0"/>
          </a:bodyPr>
          <a:lstStyle>
            <a:lvl1pPr algn="l">
              <a:defRPr>
                <a:solidFill>
                  <a:srgbClr val="FFFFFF"/>
                </a:solidFill>
              </a:defRPr>
            </a:lvl1pPr>
          </a:lstStyle>
          <a:p>
            <a:pPr lvl="0">
              <a:defRPr sz="1800">
                <a:solidFill>
                  <a:srgbClr val="000000"/>
                </a:solidFill>
              </a:defRPr>
            </a:pPr>
            <a:r>
              <a:rPr sz="4400">
                <a:solidFill>
                  <a:srgbClr val="FFFFFF"/>
                </a:solidFill>
              </a:rPr>
              <a:t>Our Vision</a:t>
            </a:r>
          </a:p>
        </p:txBody>
      </p:sp>
      <p:pic>
        <p:nvPicPr>
          <p:cNvPr id="258" name="image24.pdf"/>
          <p:cNvPicPr/>
          <p:nvPr/>
        </p:nvPicPr>
        <p:blipFill>
          <a:blip r:embed="rId2">
            <a:extLst/>
          </a:blip>
          <a:stretch>
            <a:fillRect/>
          </a:stretch>
        </p:blipFill>
        <p:spPr>
          <a:xfrm>
            <a:off x="611187" y="2133600"/>
            <a:ext cx="8304213" cy="3581400"/>
          </a:xfrm>
          <a:prstGeom prst="rect">
            <a:avLst/>
          </a:prstGeom>
          <a:ln w="12700">
            <a:miter lim="400000"/>
          </a:ln>
        </p:spPr>
      </p:pic>
      <p:pic>
        <p:nvPicPr>
          <p:cNvPr id="259" name="image25.pdf"/>
          <p:cNvPicPr/>
          <p:nvPr/>
        </p:nvPicPr>
        <p:blipFill>
          <a:blip r:embed="rId3">
            <a:extLst/>
          </a:blip>
          <a:stretch>
            <a:fillRect/>
          </a:stretch>
        </p:blipFill>
        <p:spPr>
          <a:xfrm>
            <a:off x="2052638" y="4191000"/>
            <a:ext cx="3527426" cy="663575"/>
          </a:xfrm>
          <a:prstGeom prst="rect">
            <a:avLst/>
          </a:prstGeom>
          <a:ln w="12700">
            <a:miter lim="400000"/>
          </a:ln>
        </p:spPr>
      </p:pic>
      <p:pic>
        <p:nvPicPr>
          <p:cNvPr id="260" name="image26.pdf"/>
          <p:cNvPicPr/>
          <p:nvPr/>
        </p:nvPicPr>
        <p:blipFill>
          <a:blip r:embed="rId4">
            <a:extLst/>
          </a:blip>
          <a:stretch>
            <a:fillRect/>
          </a:stretch>
        </p:blipFill>
        <p:spPr>
          <a:xfrm>
            <a:off x="1979613" y="3352800"/>
            <a:ext cx="5184776" cy="909638"/>
          </a:xfrm>
          <a:prstGeom prst="rect">
            <a:avLst/>
          </a:prstGeom>
          <a:ln w="12700">
            <a:miter lim="400000"/>
          </a:ln>
        </p:spPr>
      </p:pic>
      <p:pic>
        <p:nvPicPr>
          <p:cNvPr id="261" name="image27.pdf"/>
          <p:cNvPicPr/>
          <p:nvPr/>
        </p:nvPicPr>
        <p:blipFill>
          <a:blip r:embed="rId5">
            <a:extLst/>
          </a:blip>
          <a:stretch>
            <a:fillRect/>
          </a:stretch>
        </p:blipFill>
        <p:spPr>
          <a:xfrm>
            <a:off x="3492500" y="2665413"/>
            <a:ext cx="5216525" cy="1279526"/>
          </a:xfrm>
          <a:prstGeom prst="rect">
            <a:avLst/>
          </a:prstGeom>
          <a:ln w="12700">
            <a:miter lim="400000"/>
          </a:ln>
        </p:spPr>
      </p:pic>
      <p:sp>
        <p:nvSpPr>
          <p:cNvPr id="262" name="Shape 262"/>
          <p:cNvSpPr/>
          <p:nvPr/>
        </p:nvSpPr>
        <p:spPr>
          <a:xfrm>
            <a:off x="4784725" y="5715000"/>
            <a:ext cx="4206875" cy="31140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b="1" sz="1600"/>
            </a:lvl1pPr>
          </a:lstStyle>
          <a:p>
            <a:pPr lvl="0">
              <a:defRPr b="0" sz="1800"/>
            </a:pPr>
            <a:r>
              <a:rPr b="1" sz="1600"/>
              <a:t>http://www.bridgeport.edu/~jelee/mig</a:t>
            </a:r>
          </a:p>
        </p:txBody>
      </p:sp>
      <p:sp>
        <p:nvSpPr>
          <p:cNvPr id="263" name="Shape 263"/>
          <p:cNvSpPr/>
          <p:nvPr/>
        </p:nvSpPr>
        <p:spPr>
          <a:xfrm>
            <a:off x="3505200" y="304800"/>
            <a:ext cx="5638800" cy="4213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b="1">
                <a:solidFill>
                  <a:srgbClr val="FFFF00"/>
                </a:solidFill>
                <a:effectLst>
                  <a:outerShdw sx="100000" sy="100000" kx="0" ky="0" algn="b" rotWithShape="0" blurRad="38100" dist="38100" dir="2700000">
                    <a:srgbClr val="C0C0C0"/>
                  </a:outerShdw>
                </a:effectLst>
              </a:defRPr>
            </a:lvl1pPr>
          </a:lstStyle>
          <a:p>
            <a:pPr lvl="0">
              <a:defRPr b="0" sz="1800">
                <a:solidFill>
                  <a:srgbClr val="000000"/>
                </a:solidFill>
                <a:effectLst/>
              </a:defRPr>
            </a:pPr>
            <a:r>
              <a:rPr b="1" sz="2400">
                <a:solidFill>
                  <a:srgbClr val="FFFF00"/>
                </a:solidFill>
                <a:effectLst>
                  <a:outerShdw sx="100000" sy="100000" kx="0" ky="0" algn="b" rotWithShape="0" blurRad="38100" dist="38100" dir="2700000">
                    <a:srgbClr val="C0C0C0"/>
                  </a:outerShdw>
                </a:effectLst>
              </a:rPr>
              <a:t>Multimedia Information Group</a:t>
            </a:r>
          </a:p>
        </p:txBody>
      </p:sp>
      <p:sp>
        <p:nvSpPr>
          <p:cNvPr id="264" name="Shape 264"/>
          <p:cNvSpPr/>
          <p:nvPr/>
        </p:nvSpPr>
        <p:spPr>
          <a:xfrm>
            <a:off x="4094649" y="0"/>
            <a:ext cx="5066815" cy="42139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r">
              <a:defRPr b="1">
                <a:solidFill>
                  <a:srgbClr val="FFFF00"/>
                </a:solidFill>
                <a:effectLst>
                  <a:outerShdw sx="100000" sy="100000" kx="0" ky="0" algn="b" rotWithShape="0" blurRad="38100" dist="38100" dir="2700000">
                    <a:srgbClr val="C0C0C0"/>
                  </a:outerShdw>
                </a:effectLst>
              </a:defRPr>
            </a:lvl1pPr>
          </a:lstStyle>
          <a:p>
            <a:pPr lvl="0">
              <a:defRPr b="0" sz="1800">
                <a:solidFill>
                  <a:srgbClr val="000000"/>
                </a:solidFill>
                <a:effectLst/>
              </a:defRPr>
            </a:pPr>
            <a:r>
              <a:rPr b="1" sz="2400">
                <a:solidFill>
                  <a:srgbClr val="FFFF00"/>
                </a:solidFill>
                <a:effectLst>
                  <a:outerShdw sx="100000" sy="100000" kx="0" ky="0" algn="b" rotWithShape="0" blurRad="38100" dist="38100" dir="2700000">
                    <a:srgbClr val="C0C0C0"/>
                  </a:outerShdw>
                </a:effectLst>
              </a:rPr>
              <a:t>      UNIVERSITY OF BRIDGEPORT</a:t>
            </a:r>
          </a:p>
        </p:txBody>
      </p:sp>
      <p:sp>
        <p:nvSpPr>
          <p:cNvPr id="265" name="Shape 265"/>
          <p:cNvSpPr/>
          <p:nvPr/>
        </p:nvSpPr>
        <p:spPr>
          <a:xfrm>
            <a:off x="457200" y="6462712"/>
            <a:ext cx="2209800" cy="4902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1400">
                <a:solidFill>
                  <a:srgbClr val="262626"/>
                </a:solidFill>
                <a:latin typeface="Times"/>
                <a:ea typeface="Times"/>
                <a:cs typeface="Times"/>
                <a:sym typeface="Times"/>
              </a:rPr>
              <a:t>School of Engineering</a:t>
            </a:r>
            <a:endParaRPr sz="1400">
              <a:solidFill>
                <a:srgbClr val="3333CC"/>
              </a:solidFill>
              <a:latin typeface="Times"/>
              <a:ea typeface="Times"/>
              <a:cs typeface="Times"/>
              <a:sym typeface="Times"/>
            </a:endParaRPr>
          </a:p>
          <a:p>
            <a:pPr lvl="0">
              <a:defRPr sz="1800"/>
            </a:pPr>
            <a:r>
              <a:rPr sz="1400">
                <a:solidFill>
                  <a:srgbClr val="262626"/>
                </a:solidFill>
                <a:latin typeface="Times"/>
                <a:ea typeface="Times"/>
                <a:cs typeface="Times"/>
                <a:sym typeface="Times"/>
              </a:rPr>
              <a:t>University of Bridgeport</a:t>
            </a:r>
          </a:p>
        </p:txBody>
      </p:sp>
      <p:sp>
        <p:nvSpPr>
          <p:cNvPr id="266" name="Shape 266"/>
          <p:cNvSpPr/>
          <p:nvPr>
            <p:ph type="sldNum" sz="quarter" idx="2"/>
          </p:nvPr>
        </p:nvSpPr>
        <p:spPr>
          <a:xfrm>
            <a:off x="8839200" y="6686550"/>
            <a:ext cx="381000" cy="22574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algn="l">
              <a:defRPr sz="1000">
                <a:solidFill>
                  <a:srgbClr val="262626"/>
                </a:solidFill>
              </a:defRPr>
            </a:lvl1pPr>
          </a:lstStyle>
          <a:p>
            <a:pPr lvl="0">
              <a:defRPr sz="1800">
                <a:solidFill>
                  <a:srgbClr val="000000"/>
                </a:solidFill>
              </a:defRPr>
            </a:pPr>
            <a:fld id="{86CB4B4D-7CA3-9044-876B-883B54F8677D}" type="slidenum">
              <a:rPr sz="1000">
                <a:solidFill>
                  <a:srgbClr val="262626"/>
                </a:solidFill>
              </a:rPr>
            </a:fld>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 grpId="1" fill="hold">
                                  <p:stCondLst>
                                    <p:cond delay="0"/>
                                  </p:stCondLst>
                                  <p:iterate type="el" backwards="0">
                                    <p:tmAbs val="0"/>
                                  </p:iterate>
                                  <p:childTnLst>
                                    <p:set>
                                      <p:cBhvr>
                                        <p:cTn id="6" fill="hold"/>
                                        <p:tgtEl>
                                          <p:spTgt spid="2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32" presetID="4" grpId="2" fill="hold">
                                  <p:stCondLst>
                                    <p:cond delay="0"/>
                                  </p:stCondLst>
                                  <p:iterate type="el" backwards="0">
                                    <p:tmAbs val="0"/>
                                  </p:iterate>
                                  <p:childTnLst>
                                    <p:set>
                                      <p:cBhvr>
                                        <p:cTn id="10" fill="hold"/>
                                        <p:tgtEl>
                                          <p:spTgt spid="259"/>
                                        </p:tgtEl>
                                        <p:attrNameLst>
                                          <p:attrName>style.visibility</p:attrName>
                                        </p:attrNameLst>
                                      </p:cBhvr>
                                      <p:to>
                                        <p:strVal val="visible"/>
                                      </p:to>
                                    </p:set>
                                    <p:animEffect filter="box(out)" transition="in">
                                      <p:cBhvr>
                                        <p:cTn id="11" dur="500"/>
                                        <p:tgtEl>
                                          <p:spTgt spid="259"/>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32" presetID="4" grpId="3" fill="hold">
                                  <p:stCondLst>
                                    <p:cond delay="0"/>
                                  </p:stCondLst>
                                  <p:iterate type="el" backwards="0">
                                    <p:tmAbs val="0"/>
                                  </p:iterate>
                                  <p:childTnLst>
                                    <p:set>
                                      <p:cBhvr>
                                        <p:cTn id="15" fill="hold"/>
                                        <p:tgtEl>
                                          <p:spTgt spid="260"/>
                                        </p:tgtEl>
                                        <p:attrNameLst>
                                          <p:attrName>style.visibility</p:attrName>
                                        </p:attrNameLst>
                                      </p:cBhvr>
                                      <p:to>
                                        <p:strVal val="visible"/>
                                      </p:to>
                                    </p:set>
                                    <p:animEffect filter="box(out)" transition="in">
                                      <p:cBhvr>
                                        <p:cTn id="16" dur="500"/>
                                        <p:tgtEl>
                                          <p:spTgt spid="260"/>
                                        </p:tgtEl>
                                      </p:cBhvr>
                                    </p:animEffec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32" presetID="4" grpId="4" fill="hold">
                                  <p:stCondLst>
                                    <p:cond delay="0"/>
                                  </p:stCondLst>
                                  <p:iterate type="el" backwards="0">
                                    <p:tmAbs val="0"/>
                                  </p:iterate>
                                  <p:childTnLst>
                                    <p:set>
                                      <p:cBhvr>
                                        <p:cTn id="20" fill="hold"/>
                                        <p:tgtEl>
                                          <p:spTgt spid="261"/>
                                        </p:tgtEl>
                                        <p:attrNameLst>
                                          <p:attrName>style.visibility</p:attrName>
                                        </p:attrNameLst>
                                      </p:cBhvr>
                                      <p:to>
                                        <p:strVal val="visible"/>
                                      </p:to>
                                    </p:set>
                                    <p:animEffect filter="box(out)" transition="in">
                                      <p:cBhvr>
                                        <p:cTn id="21" dur="500"/>
                                        <p:tgtEl>
                                          <p:spTgt spid="2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1" grpId="4"/>
      <p:bldP build="whole" bldLvl="1" animBg="1" rev="0" advAuto="0" spid="260" grpId="3"/>
      <p:bldP build="whole" bldLvl="1" animBg="1" rev="0" advAuto="0" spid="258" grpId="1"/>
      <p:bldP build="whole" bldLvl="1" animBg="1" rev="0" advAuto="0" spid="259" grpId="2"/>
    </p:bldLst>
  </p:timing>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8" name="Shape 268"/>
          <p:cNvSpPr/>
          <p:nvPr/>
        </p:nvSpPr>
        <p:spPr>
          <a:xfrm>
            <a:off x="3505200" y="6705600"/>
            <a:ext cx="3124200" cy="2135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a:solidFill>
                  <a:srgbClr val="262626"/>
                </a:solidFill>
                <a:latin typeface="Times"/>
                <a:ea typeface="Times"/>
                <a:cs typeface="Times"/>
                <a:sym typeface="Times"/>
              </a:defRPr>
            </a:lvl1pPr>
          </a:lstStyle>
          <a:p>
            <a:pPr lvl="0">
              <a:defRPr sz="1800">
                <a:solidFill>
                  <a:srgbClr val="000000"/>
                </a:solidFill>
              </a:defRPr>
            </a:pPr>
            <a:r>
              <a:rPr sz="900">
                <a:solidFill>
                  <a:srgbClr val="262626"/>
                </a:solidFill>
              </a:rPr>
              <a:t>Graduate Education &amp; Research Directions – 9.15.2010</a:t>
            </a:r>
          </a:p>
        </p:txBody>
      </p:sp>
      <p:sp>
        <p:nvSpPr>
          <p:cNvPr id="269" name="Shape 269"/>
          <p:cNvSpPr/>
          <p:nvPr>
            <p:ph type="title"/>
          </p:nvPr>
        </p:nvSpPr>
        <p:spPr>
          <a:xfrm>
            <a:off x="457200" y="274638"/>
            <a:ext cx="8229600" cy="1143001"/>
          </a:xfrm>
          <a:prstGeom prst="rect">
            <a:avLst/>
          </a:prstGeom>
        </p:spPr>
        <p:txBody>
          <a:bodyPr lIns="0" tIns="0" rIns="0" bIns="0">
            <a:normAutofit fontScale="100000" lnSpcReduction="0"/>
          </a:bodyPr>
          <a:lstStyle>
            <a:lvl1pPr algn="l">
              <a:defRPr>
                <a:solidFill>
                  <a:srgbClr val="FFFFFF"/>
                </a:solidFill>
              </a:defRPr>
            </a:lvl1pPr>
          </a:lstStyle>
          <a:p>
            <a:pPr lvl="0">
              <a:defRPr sz="1800">
                <a:solidFill>
                  <a:srgbClr val="000000"/>
                </a:solidFill>
              </a:defRPr>
            </a:pPr>
            <a:r>
              <a:rPr sz="4400">
                <a:solidFill>
                  <a:srgbClr val="FFFFFF"/>
                </a:solidFill>
              </a:rPr>
              <a:t>Active Research</a:t>
            </a:r>
          </a:p>
        </p:txBody>
      </p:sp>
      <p:sp>
        <p:nvSpPr>
          <p:cNvPr id="270" name="Shape 270"/>
          <p:cNvSpPr/>
          <p:nvPr/>
        </p:nvSpPr>
        <p:spPr>
          <a:xfrm>
            <a:off x="4784725" y="5867400"/>
            <a:ext cx="4206875" cy="31140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b="1" sz="1600"/>
            </a:lvl1pPr>
          </a:lstStyle>
          <a:p>
            <a:pPr lvl="0">
              <a:defRPr b="0" sz="1800"/>
            </a:pPr>
            <a:r>
              <a:rPr b="1" sz="1600"/>
              <a:t>http://www.bridgeport.edu/~jelee/mig</a:t>
            </a:r>
          </a:p>
        </p:txBody>
      </p:sp>
      <p:grpSp>
        <p:nvGrpSpPr>
          <p:cNvPr id="294" name="Group 294"/>
          <p:cNvGrpSpPr/>
          <p:nvPr/>
        </p:nvGrpSpPr>
        <p:grpSpPr>
          <a:xfrm>
            <a:off x="457200" y="1295399"/>
            <a:ext cx="8534240" cy="4855281"/>
            <a:chOff x="0" y="0"/>
            <a:chExt cx="8534239" cy="4855279"/>
          </a:xfrm>
        </p:grpSpPr>
        <p:pic>
          <p:nvPicPr>
            <p:cNvPr id="271" name="image29.jpeg" descr="_wsb_455x342_X-SIGHT%2BUAV"/>
            <p:cNvPicPr/>
            <p:nvPr/>
          </p:nvPicPr>
          <p:blipFill>
            <a:blip r:embed="rId2">
              <a:extLst/>
            </a:blip>
            <a:stretch>
              <a:fillRect/>
            </a:stretch>
          </p:blipFill>
          <p:spPr>
            <a:xfrm>
              <a:off x="5738491" y="2667000"/>
              <a:ext cx="830573" cy="628651"/>
            </a:xfrm>
            <a:prstGeom prst="rect">
              <a:avLst/>
            </a:prstGeom>
            <a:ln w="12700" cap="flat">
              <a:noFill/>
              <a:miter lim="400000"/>
            </a:ln>
            <a:effectLst/>
          </p:spPr>
        </p:pic>
        <p:pic>
          <p:nvPicPr>
            <p:cNvPr id="272" name="image30.png"/>
            <p:cNvPicPr/>
            <p:nvPr/>
          </p:nvPicPr>
          <p:blipFill>
            <a:blip r:embed="rId3">
              <a:extLst/>
            </a:blip>
            <a:stretch>
              <a:fillRect/>
            </a:stretch>
          </p:blipFill>
          <p:spPr>
            <a:xfrm>
              <a:off x="5511972" y="1295400"/>
              <a:ext cx="1502265" cy="884238"/>
            </a:xfrm>
            <a:prstGeom prst="rect">
              <a:avLst/>
            </a:prstGeom>
            <a:ln w="12700" cap="flat">
              <a:noFill/>
              <a:miter lim="400000"/>
            </a:ln>
            <a:effectLst/>
          </p:spPr>
        </p:pic>
        <p:pic>
          <p:nvPicPr>
            <p:cNvPr id="273" name="image31.png"/>
            <p:cNvPicPr/>
            <p:nvPr/>
          </p:nvPicPr>
          <p:blipFill>
            <a:blip r:embed="rId4">
              <a:extLst/>
            </a:blip>
            <a:stretch>
              <a:fillRect/>
            </a:stretch>
          </p:blipFill>
          <p:spPr>
            <a:xfrm>
              <a:off x="2074855" y="1311275"/>
              <a:ext cx="1871932" cy="855663"/>
            </a:xfrm>
            <a:prstGeom prst="rect">
              <a:avLst/>
            </a:prstGeom>
            <a:ln w="12700" cap="flat">
              <a:noFill/>
              <a:miter lim="400000"/>
            </a:ln>
            <a:effectLst/>
          </p:spPr>
        </p:pic>
        <p:pic>
          <p:nvPicPr>
            <p:cNvPr id="274" name="image32.png"/>
            <p:cNvPicPr/>
            <p:nvPr/>
          </p:nvPicPr>
          <p:blipFill>
            <a:blip r:embed="rId5">
              <a:extLst/>
            </a:blip>
            <a:stretch>
              <a:fillRect/>
            </a:stretch>
          </p:blipFill>
          <p:spPr>
            <a:xfrm>
              <a:off x="755064" y="1463675"/>
              <a:ext cx="1208105" cy="727076"/>
            </a:xfrm>
            <a:prstGeom prst="rect">
              <a:avLst/>
            </a:prstGeom>
            <a:ln w="12700" cap="flat">
              <a:noFill/>
              <a:miter lim="400000"/>
            </a:ln>
            <a:effectLst/>
          </p:spPr>
        </p:pic>
        <p:pic>
          <p:nvPicPr>
            <p:cNvPr id="275" name="image33.png"/>
            <p:cNvPicPr/>
            <p:nvPr/>
          </p:nvPicPr>
          <p:blipFill>
            <a:blip r:embed="rId6">
              <a:extLst/>
            </a:blip>
            <a:stretch>
              <a:fillRect/>
            </a:stretch>
          </p:blipFill>
          <p:spPr>
            <a:xfrm>
              <a:off x="1812155" y="1235075"/>
              <a:ext cx="1057092" cy="773113"/>
            </a:xfrm>
            <a:prstGeom prst="rect">
              <a:avLst/>
            </a:prstGeom>
            <a:ln w="12700" cap="flat">
              <a:noFill/>
              <a:miter lim="400000"/>
            </a:ln>
            <a:effectLst/>
          </p:spPr>
        </p:pic>
        <p:sp>
          <p:nvSpPr>
            <p:cNvPr id="276" name="Shape 276"/>
            <p:cNvSpPr/>
            <p:nvPr/>
          </p:nvSpPr>
          <p:spPr>
            <a:xfrm>
              <a:off x="302025" y="457200"/>
              <a:ext cx="3548805" cy="6448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buSzPct val="100000"/>
                <a:buChar char="•"/>
                <a:defRPr sz="1800"/>
              </a:pPr>
              <a:r>
                <a:rPr sz="1000"/>
                <a:t> Developing algorithms and S/W for event detections from</a:t>
              </a:r>
              <a:endParaRPr sz="1000"/>
            </a:p>
            <a:p>
              <a:pPr lvl="0">
                <a:defRPr sz="1800"/>
              </a:pPr>
              <a:r>
                <a:rPr sz="1000"/>
                <a:t>  WCE (Wireless Capsule Endoscopy) videos</a:t>
              </a:r>
              <a:endParaRPr sz="1000"/>
            </a:p>
            <a:p>
              <a:pPr lvl="0">
                <a:buSzPct val="100000"/>
                <a:buChar char="•"/>
                <a:defRPr sz="1800"/>
              </a:pPr>
              <a:r>
                <a:rPr sz="1000"/>
                <a:t> Funded from IntroMedic, Co. Ltd., Korea</a:t>
              </a:r>
              <a:endParaRPr sz="1000"/>
            </a:p>
            <a:p>
              <a:pPr lvl="0">
                <a:buSzPct val="100000"/>
                <a:buChar char="•"/>
                <a:defRPr sz="1800"/>
              </a:pPr>
              <a:r>
                <a:rPr sz="1000"/>
                <a:t> Collaborator: Dr. Tang at UTSW, Dr. Oh at UNT</a:t>
              </a:r>
            </a:p>
          </p:txBody>
        </p:sp>
        <p:pic>
          <p:nvPicPr>
            <p:cNvPr id="277" name="image34.png"/>
            <p:cNvPicPr/>
            <p:nvPr/>
          </p:nvPicPr>
          <p:blipFill>
            <a:blip r:embed="rId7">
              <a:extLst/>
            </a:blip>
            <a:stretch>
              <a:fillRect/>
            </a:stretch>
          </p:blipFill>
          <p:spPr>
            <a:xfrm>
              <a:off x="75506" y="1235075"/>
              <a:ext cx="1057092" cy="650876"/>
            </a:xfrm>
            <a:prstGeom prst="rect">
              <a:avLst/>
            </a:prstGeom>
            <a:ln w="12700" cap="flat">
              <a:noFill/>
              <a:miter lim="400000"/>
            </a:ln>
            <a:effectLst/>
          </p:spPr>
        </p:pic>
        <p:sp>
          <p:nvSpPr>
            <p:cNvPr id="278" name="Shape 278"/>
            <p:cNvSpPr/>
            <p:nvPr/>
          </p:nvSpPr>
          <p:spPr>
            <a:xfrm>
              <a:off x="5813998" y="0"/>
              <a:ext cx="2720242" cy="4213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lvl="0">
                <a:defRPr sz="1800"/>
              </a:pPr>
              <a:r>
                <a:rPr b="1" sz="2400">
                  <a:solidFill>
                    <a:srgbClr val="FFC000"/>
                  </a:solidFill>
                </a:rPr>
                <a:t>TaeKwonDo</a:t>
              </a:r>
              <a:r>
                <a:rPr b="1" sz="2400">
                  <a:solidFill>
                    <a:srgbClr val="005EFF"/>
                  </a:solidFill>
                </a:rPr>
                <a:t> </a:t>
              </a:r>
              <a:r>
                <a:rPr b="1" sz="2400">
                  <a:solidFill>
                    <a:srgbClr val="FFC000"/>
                  </a:solidFill>
                </a:rPr>
                <a:t>project</a:t>
              </a:r>
            </a:p>
          </p:txBody>
        </p:sp>
        <p:sp>
          <p:nvSpPr>
            <p:cNvPr id="279" name="Shape 279"/>
            <p:cNvSpPr/>
            <p:nvPr/>
          </p:nvSpPr>
          <p:spPr>
            <a:xfrm>
              <a:off x="113259" y="4090987"/>
              <a:ext cx="4077350" cy="7642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a:solidFill>
                    <a:srgbClr val="FFC000"/>
                  </a:solidFill>
                </a:defRPr>
              </a:lvl1pPr>
            </a:lstStyle>
            <a:p>
              <a:pPr lvl="0">
                <a:defRPr b="0" sz="1800">
                  <a:solidFill>
                    <a:srgbClr val="000000"/>
                  </a:solidFill>
                </a:defRPr>
              </a:pPr>
              <a:r>
                <a:rPr b="1" sz="2400">
                  <a:solidFill>
                    <a:srgbClr val="FFC000"/>
                  </a:solidFill>
                </a:rPr>
                <a:t>Vlinkage: Video Linkage project</a:t>
              </a:r>
            </a:p>
          </p:txBody>
        </p:sp>
        <p:sp>
          <p:nvSpPr>
            <p:cNvPr id="280" name="Shape 280"/>
            <p:cNvSpPr/>
            <p:nvPr/>
          </p:nvSpPr>
          <p:spPr>
            <a:xfrm>
              <a:off x="5579614" y="4114800"/>
              <a:ext cx="2906574" cy="421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a:solidFill>
                    <a:srgbClr val="FFC000"/>
                  </a:solidFill>
                </a:defRPr>
              </a:lvl1pPr>
            </a:lstStyle>
            <a:p>
              <a:pPr lvl="0">
                <a:defRPr b="0" sz="1800">
                  <a:solidFill>
                    <a:srgbClr val="000000"/>
                  </a:solidFill>
                </a:defRPr>
              </a:pPr>
              <a:r>
                <a:rPr b="1" sz="2400">
                  <a:solidFill>
                    <a:srgbClr val="FFC000"/>
                  </a:solidFill>
                </a:rPr>
                <a:t>Multimedia Ontology</a:t>
              </a:r>
            </a:p>
          </p:txBody>
        </p:sp>
        <p:sp>
          <p:nvSpPr>
            <p:cNvPr id="281" name="Shape 281"/>
            <p:cNvSpPr/>
            <p:nvPr/>
          </p:nvSpPr>
          <p:spPr>
            <a:xfrm>
              <a:off x="0" y="76200"/>
              <a:ext cx="2567097" cy="4213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a:solidFill>
                    <a:srgbClr val="FFC000"/>
                  </a:solidFill>
                </a:defRPr>
              </a:lvl1pPr>
            </a:lstStyle>
            <a:p>
              <a:pPr lvl="0">
                <a:defRPr b="0" sz="1800">
                  <a:solidFill>
                    <a:srgbClr val="000000"/>
                  </a:solidFill>
                </a:defRPr>
              </a:pPr>
              <a:r>
                <a:rPr b="1" sz="2400">
                  <a:solidFill>
                    <a:srgbClr val="FFC000"/>
                  </a:solidFill>
                </a:rPr>
                <a:t>SmartView project</a:t>
              </a:r>
            </a:p>
          </p:txBody>
        </p:sp>
        <p:sp>
          <p:nvSpPr>
            <p:cNvPr id="282" name="Shape 282"/>
            <p:cNvSpPr/>
            <p:nvPr/>
          </p:nvSpPr>
          <p:spPr>
            <a:xfrm>
              <a:off x="75506" y="2286000"/>
              <a:ext cx="3397792" cy="1"/>
            </a:xfrm>
            <a:prstGeom prst="line">
              <a:avLst/>
            </a:prstGeom>
            <a:noFill/>
            <a:ln w="28575" cap="flat">
              <a:solidFill>
                <a:srgbClr val="9966FF"/>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p>
          </p:txBody>
        </p:sp>
        <p:sp>
          <p:nvSpPr>
            <p:cNvPr id="283" name="Shape 283"/>
            <p:cNvSpPr/>
            <p:nvPr/>
          </p:nvSpPr>
          <p:spPr>
            <a:xfrm>
              <a:off x="4681401" y="2286000"/>
              <a:ext cx="3397792" cy="1"/>
            </a:xfrm>
            <a:prstGeom prst="line">
              <a:avLst/>
            </a:prstGeom>
            <a:noFill/>
            <a:ln w="28575" cap="flat">
              <a:solidFill>
                <a:srgbClr val="9966FF"/>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p>
          </p:txBody>
        </p:sp>
        <p:sp>
          <p:nvSpPr>
            <p:cNvPr id="284" name="Shape 284"/>
            <p:cNvSpPr/>
            <p:nvPr/>
          </p:nvSpPr>
          <p:spPr>
            <a:xfrm>
              <a:off x="4077349" y="228600"/>
              <a:ext cx="1" cy="1524000"/>
            </a:xfrm>
            <a:prstGeom prst="line">
              <a:avLst/>
            </a:prstGeom>
            <a:noFill/>
            <a:ln w="28575" cap="flat">
              <a:solidFill>
                <a:srgbClr val="9966FF"/>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p>
          </p:txBody>
        </p:sp>
        <p:sp>
          <p:nvSpPr>
            <p:cNvPr id="285" name="Shape 285"/>
            <p:cNvSpPr/>
            <p:nvPr/>
          </p:nvSpPr>
          <p:spPr>
            <a:xfrm>
              <a:off x="4077349" y="2895600"/>
              <a:ext cx="1" cy="1524001"/>
            </a:xfrm>
            <a:prstGeom prst="line">
              <a:avLst/>
            </a:prstGeom>
            <a:noFill/>
            <a:ln w="28575" cap="flat">
              <a:solidFill>
                <a:srgbClr val="9966FF"/>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p>
          </p:txBody>
        </p:sp>
        <p:sp>
          <p:nvSpPr>
            <p:cNvPr id="286" name="Shape 286"/>
            <p:cNvSpPr/>
            <p:nvPr/>
          </p:nvSpPr>
          <p:spPr>
            <a:xfrm>
              <a:off x="4303869" y="457200"/>
              <a:ext cx="2793740" cy="7845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buSzPct val="100000"/>
                <a:buChar char="•"/>
                <a:defRPr sz="1800"/>
              </a:pPr>
              <a:r>
                <a:rPr sz="1000"/>
                <a:t> Developing algorithm and prototype system</a:t>
              </a:r>
              <a:endParaRPr sz="1000"/>
            </a:p>
            <a:p>
              <a:pPr lvl="0">
                <a:defRPr sz="1800"/>
              </a:pPr>
              <a:r>
                <a:rPr sz="1000"/>
                <a:t>  for automatic judge of TaeKwonDo poomsae</a:t>
              </a:r>
              <a:endParaRPr sz="1000"/>
            </a:p>
            <a:p>
              <a:pPr lvl="0">
                <a:buSzPct val="100000"/>
                <a:buChar char="•"/>
                <a:defRPr sz="1800"/>
              </a:pPr>
              <a:r>
                <a:rPr sz="1000"/>
                <a:t> Sponsor: International College at UB, WTF</a:t>
              </a:r>
              <a:endParaRPr sz="1000"/>
            </a:p>
            <a:p>
              <a:pPr lvl="0">
                <a:buSzPct val="100000"/>
                <a:buChar char="•"/>
                <a:defRPr sz="1800"/>
              </a:pPr>
              <a:r>
                <a:rPr sz="1000"/>
                <a:t> Collaborator: Prof. Kim of Martial Art dept. </a:t>
              </a:r>
              <a:endParaRPr sz="1000"/>
            </a:p>
            <a:p>
              <a:pPr lvl="0">
                <a:defRPr sz="1800"/>
              </a:pPr>
              <a:r>
                <a:rPr sz="1000"/>
                <a:t>  at UB</a:t>
              </a:r>
            </a:p>
          </p:txBody>
        </p:sp>
        <p:pic>
          <p:nvPicPr>
            <p:cNvPr id="287" name="image35.jpeg" descr="title"/>
            <p:cNvPicPr/>
            <p:nvPr/>
          </p:nvPicPr>
          <p:blipFill>
            <a:blip r:embed="rId8">
              <a:extLst/>
            </a:blip>
            <a:stretch>
              <a:fillRect/>
            </a:stretch>
          </p:blipFill>
          <p:spPr>
            <a:xfrm>
              <a:off x="7069293" y="838200"/>
              <a:ext cx="998889" cy="1371601"/>
            </a:xfrm>
            <a:prstGeom prst="rect">
              <a:avLst/>
            </a:prstGeom>
            <a:ln w="12700" cap="flat">
              <a:noFill/>
              <a:miter lim="400000"/>
            </a:ln>
            <a:effectLst/>
          </p:spPr>
        </p:pic>
        <p:sp>
          <p:nvSpPr>
            <p:cNvPr id="288" name="Shape 288"/>
            <p:cNvSpPr/>
            <p:nvPr/>
          </p:nvSpPr>
          <p:spPr>
            <a:xfrm>
              <a:off x="377532" y="3336925"/>
              <a:ext cx="3548805" cy="6448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buSzPct val="100000"/>
                <a:buChar char="•"/>
                <a:defRPr sz="1800"/>
              </a:pPr>
              <a:r>
                <a:rPr sz="1000"/>
                <a:t> Developing a noble method for video and image matching</a:t>
              </a:r>
              <a:endParaRPr sz="1000"/>
            </a:p>
            <a:p>
              <a:pPr lvl="0">
                <a:buSzPct val="100000"/>
                <a:buChar char="•"/>
                <a:defRPr sz="1800"/>
              </a:pPr>
              <a:r>
                <a:rPr sz="1000"/>
                <a:t> Applicatoin1: Video Copy Detection for YouTube</a:t>
              </a:r>
              <a:endParaRPr sz="1000"/>
            </a:p>
            <a:p>
              <a:pPr lvl="0">
                <a:buSzPct val="100000"/>
                <a:buChar char="•"/>
                <a:defRPr sz="1800"/>
              </a:pPr>
              <a:r>
                <a:rPr sz="1000"/>
                <a:t> Applicatoin2: BIM (BLASTed Image matching)</a:t>
              </a:r>
              <a:endParaRPr sz="1000"/>
            </a:p>
            <a:p>
              <a:pPr lvl="0">
                <a:buSzPct val="100000"/>
                <a:buChar char="•"/>
                <a:defRPr sz="1800"/>
              </a:pPr>
              <a:r>
                <a:rPr sz="1000"/>
                <a:t> Collaborator: Dr. Dongwon Lee at Penn State University</a:t>
              </a:r>
            </a:p>
          </p:txBody>
        </p:sp>
        <p:pic>
          <p:nvPicPr>
            <p:cNvPr id="289" name="image28.png"/>
            <p:cNvPicPr/>
            <p:nvPr/>
          </p:nvPicPr>
          <p:blipFill>
            <a:blip r:embed="rId9">
              <a:extLst/>
            </a:blip>
            <a:stretch>
              <a:fillRect/>
            </a:stretch>
          </p:blipFill>
          <p:spPr>
            <a:xfrm>
              <a:off x="453038" y="2362200"/>
              <a:ext cx="3020260" cy="952501"/>
            </a:xfrm>
            <a:prstGeom prst="rect">
              <a:avLst/>
            </a:prstGeom>
            <a:ln w="12700" cap="flat">
              <a:noFill/>
              <a:miter lim="400000"/>
            </a:ln>
            <a:effectLst/>
          </p:spPr>
        </p:pic>
        <p:sp>
          <p:nvSpPr>
            <p:cNvPr id="290" name="Shape 290"/>
            <p:cNvSpPr/>
            <p:nvPr/>
          </p:nvSpPr>
          <p:spPr>
            <a:xfrm>
              <a:off x="4379375" y="3308350"/>
              <a:ext cx="3548805" cy="7845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buSzPct val="100000"/>
                <a:buChar char="•"/>
                <a:defRPr sz="1800"/>
              </a:pPr>
              <a:r>
                <a:rPr sz="1000"/>
                <a:t> Developing a new algorithm for automatic generation of</a:t>
              </a:r>
              <a:endParaRPr sz="1000"/>
            </a:p>
            <a:p>
              <a:pPr lvl="0">
                <a:defRPr sz="1800"/>
              </a:pPr>
              <a:r>
                <a:rPr sz="1000"/>
                <a:t>  Multimedia Ontology</a:t>
              </a:r>
              <a:endParaRPr sz="1000"/>
            </a:p>
            <a:p>
              <a:pPr lvl="0">
                <a:buSzPct val="100000"/>
                <a:buChar char="•"/>
                <a:defRPr sz="1800"/>
              </a:pPr>
              <a:r>
                <a:rPr sz="1000"/>
                <a:t> Target applications: Medical videos, Surveillance camera,</a:t>
              </a:r>
              <a:endParaRPr sz="1000"/>
            </a:p>
            <a:p>
              <a:pPr lvl="0">
                <a:defRPr sz="1800"/>
              </a:pPr>
              <a:r>
                <a:rPr sz="1000"/>
                <a:t>  and Military videos</a:t>
              </a:r>
              <a:endParaRPr sz="1000"/>
            </a:p>
            <a:p>
              <a:pPr lvl="0">
                <a:buSzPct val="100000"/>
                <a:buChar char="•"/>
                <a:defRPr sz="1800"/>
              </a:pPr>
              <a:r>
                <a:rPr sz="1000"/>
                <a:t> Looking for sponsors</a:t>
              </a:r>
            </a:p>
          </p:txBody>
        </p:sp>
        <p:pic>
          <p:nvPicPr>
            <p:cNvPr id="291" name="image36.jpeg" descr="hurricane"/>
            <p:cNvPicPr/>
            <p:nvPr/>
          </p:nvPicPr>
          <p:blipFill>
            <a:blip r:embed="rId10">
              <a:extLst/>
            </a:blip>
            <a:stretch>
              <a:fillRect/>
            </a:stretch>
          </p:blipFill>
          <p:spPr>
            <a:xfrm>
              <a:off x="5134440" y="2362200"/>
              <a:ext cx="715739" cy="661988"/>
            </a:xfrm>
            <a:prstGeom prst="rect">
              <a:avLst/>
            </a:prstGeom>
            <a:ln w="12700" cap="flat">
              <a:noFill/>
              <a:miter lim="400000"/>
            </a:ln>
            <a:effectLst/>
          </p:spPr>
        </p:pic>
        <p:pic>
          <p:nvPicPr>
            <p:cNvPr id="292" name="image37.jpeg" descr="video-surveillance"/>
            <p:cNvPicPr/>
            <p:nvPr/>
          </p:nvPicPr>
          <p:blipFill>
            <a:blip r:embed="rId11">
              <a:extLst/>
            </a:blip>
            <a:stretch>
              <a:fillRect/>
            </a:stretch>
          </p:blipFill>
          <p:spPr>
            <a:xfrm>
              <a:off x="4681401" y="2438400"/>
              <a:ext cx="646525" cy="762001"/>
            </a:xfrm>
            <a:prstGeom prst="rect">
              <a:avLst/>
            </a:prstGeom>
            <a:ln w="12700" cap="flat">
              <a:noFill/>
              <a:miter lim="400000"/>
            </a:ln>
            <a:effectLst/>
          </p:spPr>
        </p:pic>
        <p:pic>
          <p:nvPicPr>
            <p:cNvPr id="293" name="image38.jpeg" descr="onto"/>
            <p:cNvPicPr/>
            <p:nvPr/>
          </p:nvPicPr>
          <p:blipFill>
            <a:blip r:embed="rId12">
              <a:extLst/>
            </a:blip>
            <a:stretch>
              <a:fillRect/>
            </a:stretch>
          </p:blipFill>
          <p:spPr>
            <a:xfrm>
              <a:off x="6795582" y="2438400"/>
              <a:ext cx="1283611" cy="750888"/>
            </a:xfrm>
            <a:prstGeom prst="rect">
              <a:avLst/>
            </a:prstGeom>
            <a:ln w="12700" cap="flat">
              <a:noFill/>
              <a:miter lim="400000"/>
            </a:ln>
            <a:effectLst/>
          </p:spPr>
        </p:pic>
      </p:grpSp>
      <p:grpSp>
        <p:nvGrpSpPr>
          <p:cNvPr id="297" name="Group 297"/>
          <p:cNvGrpSpPr/>
          <p:nvPr/>
        </p:nvGrpSpPr>
        <p:grpSpPr>
          <a:xfrm>
            <a:off x="4038599" y="3733799"/>
            <a:ext cx="917896" cy="838201"/>
            <a:chOff x="0" y="0"/>
            <a:chExt cx="917894" cy="838200"/>
          </a:xfrm>
        </p:grpSpPr>
        <p:sp>
          <p:nvSpPr>
            <p:cNvPr id="295" name="Shape 295"/>
            <p:cNvSpPr/>
            <p:nvPr/>
          </p:nvSpPr>
          <p:spPr>
            <a:xfrm>
              <a:off x="0" y="-1"/>
              <a:ext cx="914400" cy="8382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966FF"/>
            </a:solidFill>
            <a:ln w="9525" cap="flat">
              <a:solidFill>
                <a:srgbClr val="9966FF"/>
              </a:solidFill>
              <a:prstDash val="solid"/>
              <a:round/>
            </a:ln>
            <a:effectLst/>
          </p:spPr>
          <p:txBody>
            <a:bodyPr wrap="square" lIns="0" tIns="0" rIns="0" bIns="0" numCol="1" anchor="ctr">
              <a:noAutofit/>
            </a:bodyPr>
            <a:lstStyle/>
            <a:p>
              <a:pPr lvl="0"/>
            </a:p>
          </p:txBody>
        </p:sp>
        <p:sp>
          <p:nvSpPr>
            <p:cNvPr id="296" name="Shape 296"/>
            <p:cNvSpPr/>
            <p:nvPr/>
          </p:nvSpPr>
          <p:spPr>
            <a:xfrm>
              <a:off x="9525" y="133350"/>
              <a:ext cx="908370" cy="5070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3000"/>
              </a:lvl1pPr>
            </a:lstStyle>
            <a:p>
              <a:pPr lvl="0">
                <a:defRPr b="0" sz="1800"/>
              </a:pPr>
              <a:r>
                <a:rPr b="1" sz="3000"/>
                <a:t>MIG</a:t>
              </a:r>
            </a:p>
          </p:txBody>
        </p:sp>
      </p:grpSp>
      <p:sp>
        <p:nvSpPr>
          <p:cNvPr id="298" name="Shape 298"/>
          <p:cNvSpPr/>
          <p:nvPr/>
        </p:nvSpPr>
        <p:spPr>
          <a:xfrm>
            <a:off x="4501048" y="-1"/>
            <a:ext cx="4609615" cy="421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r">
              <a:defRPr b="1">
                <a:solidFill>
                  <a:srgbClr val="FFFF00"/>
                </a:solidFill>
                <a:effectLst>
                  <a:outerShdw sx="100000" sy="100000" kx="0" ky="0" algn="b" rotWithShape="0" blurRad="38100" dist="38100" dir="2700000">
                    <a:srgbClr val="C0C0C0"/>
                  </a:outerShdw>
                </a:effectLst>
              </a:defRPr>
            </a:lvl1pPr>
          </a:lstStyle>
          <a:p>
            <a:pPr lvl="0">
              <a:defRPr b="0" sz="1800">
                <a:solidFill>
                  <a:srgbClr val="000000"/>
                </a:solidFill>
                <a:effectLst/>
              </a:defRPr>
            </a:pPr>
            <a:r>
              <a:rPr b="1" sz="2400">
                <a:solidFill>
                  <a:srgbClr val="FFFF00"/>
                </a:solidFill>
                <a:effectLst>
                  <a:outerShdw sx="100000" sy="100000" kx="0" ky="0" algn="b" rotWithShape="0" blurRad="38100" dist="38100" dir="2700000">
                    <a:srgbClr val="C0C0C0"/>
                  </a:outerShdw>
                </a:effectLst>
              </a:rPr>
              <a:t>UNIVERSITY OF BRIDGEPORT</a:t>
            </a:r>
          </a:p>
        </p:txBody>
      </p:sp>
      <p:sp>
        <p:nvSpPr>
          <p:cNvPr id="299" name="Shape 299"/>
          <p:cNvSpPr/>
          <p:nvPr/>
        </p:nvSpPr>
        <p:spPr>
          <a:xfrm>
            <a:off x="3505200" y="304800"/>
            <a:ext cx="5638800" cy="4213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b="1">
                <a:solidFill>
                  <a:srgbClr val="FFFF00"/>
                </a:solidFill>
                <a:effectLst>
                  <a:outerShdw sx="100000" sy="100000" kx="0" ky="0" algn="b" rotWithShape="0" blurRad="38100" dist="38100" dir="2700000">
                    <a:srgbClr val="C0C0C0"/>
                  </a:outerShdw>
                </a:effectLst>
              </a:defRPr>
            </a:lvl1pPr>
          </a:lstStyle>
          <a:p>
            <a:pPr lvl="0">
              <a:defRPr b="0" sz="1800">
                <a:solidFill>
                  <a:srgbClr val="000000"/>
                </a:solidFill>
                <a:effectLst/>
              </a:defRPr>
            </a:pPr>
            <a:r>
              <a:rPr b="1" sz="2400">
                <a:solidFill>
                  <a:srgbClr val="FFFF00"/>
                </a:solidFill>
                <a:effectLst>
                  <a:outerShdw sx="100000" sy="100000" kx="0" ky="0" algn="b" rotWithShape="0" blurRad="38100" dist="38100" dir="2700000">
                    <a:srgbClr val="C0C0C0"/>
                  </a:outerShdw>
                </a:effectLst>
              </a:rPr>
              <a:t>Multimedia Information Group</a:t>
            </a:r>
          </a:p>
        </p:txBody>
      </p:sp>
      <p:sp>
        <p:nvSpPr>
          <p:cNvPr id="300" name="Shape 300"/>
          <p:cNvSpPr/>
          <p:nvPr/>
        </p:nvSpPr>
        <p:spPr>
          <a:xfrm>
            <a:off x="457200" y="6462712"/>
            <a:ext cx="2209800" cy="4902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1400">
                <a:solidFill>
                  <a:srgbClr val="262626"/>
                </a:solidFill>
                <a:latin typeface="Times"/>
                <a:ea typeface="Times"/>
                <a:cs typeface="Times"/>
                <a:sym typeface="Times"/>
              </a:rPr>
              <a:t>School of Engineering</a:t>
            </a:r>
            <a:endParaRPr sz="1400">
              <a:solidFill>
                <a:srgbClr val="3333CC"/>
              </a:solidFill>
              <a:latin typeface="Times"/>
              <a:ea typeface="Times"/>
              <a:cs typeface="Times"/>
              <a:sym typeface="Times"/>
            </a:endParaRPr>
          </a:p>
          <a:p>
            <a:pPr lvl="0">
              <a:defRPr sz="1800"/>
            </a:pPr>
            <a:r>
              <a:rPr sz="1400">
                <a:solidFill>
                  <a:srgbClr val="262626"/>
                </a:solidFill>
                <a:latin typeface="Times"/>
                <a:ea typeface="Times"/>
                <a:cs typeface="Times"/>
                <a:sym typeface="Times"/>
              </a:rPr>
              <a:t>University of Bridgeport</a:t>
            </a:r>
          </a:p>
        </p:txBody>
      </p:sp>
      <p:sp>
        <p:nvSpPr>
          <p:cNvPr id="301" name="Shape 301"/>
          <p:cNvSpPr/>
          <p:nvPr>
            <p:ph type="sldNum" sz="quarter" idx="2"/>
          </p:nvPr>
        </p:nvSpPr>
        <p:spPr>
          <a:xfrm>
            <a:off x="8839200" y="6686550"/>
            <a:ext cx="381000" cy="22574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algn="l">
              <a:defRPr sz="1000">
                <a:solidFill>
                  <a:srgbClr val="262626"/>
                </a:solidFill>
              </a:defRPr>
            </a:lvl1pPr>
          </a:lstStyle>
          <a:p>
            <a:pPr lvl="0">
              <a:defRPr sz="1800">
                <a:solidFill>
                  <a:srgbClr val="000000"/>
                </a:solidFill>
              </a:defRPr>
            </a:pPr>
            <a:fld id="{86CB4B4D-7CA3-9044-876B-883B54F8677D}" type="slidenum">
              <a:rPr sz="1000">
                <a:solidFill>
                  <a:srgbClr val="262626"/>
                </a:solidFill>
              </a:rPr>
            </a:fld>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32" presetID="4" grpId="1" fill="hold">
                                  <p:stCondLst>
                                    <p:cond delay="0"/>
                                  </p:stCondLst>
                                  <p:iterate type="el" backwards="0">
                                    <p:tmAbs val="0"/>
                                  </p:iterate>
                                  <p:childTnLst>
                                    <p:set>
                                      <p:cBhvr>
                                        <p:cTn id="6" fill="hold"/>
                                        <p:tgtEl>
                                          <p:spTgt spid="294"/>
                                        </p:tgtEl>
                                        <p:attrNameLst>
                                          <p:attrName>style.visibility</p:attrName>
                                        </p:attrNameLst>
                                      </p:cBhvr>
                                      <p:to>
                                        <p:strVal val="visible"/>
                                      </p:to>
                                    </p:set>
                                    <p:animEffect filter="box(out)" transition="in">
                                      <p:cBhvr>
                                        <p:cTn id="7" dur="1000"/>
                                        <p:tgtEl>
                                          <p:spTgt spid="2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4" grpId="1"/>
    </p:bldLst>
  </p:timing>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3" name="Shape 303"/>
          <p:cNvSpPr/>
          <p:nvPr/>
        </p:nvSpPr>
        <p:spPr>
          <a:xfrm>
            <a:off x="3505200" y="6705600"/>
            <a:ext cx="3124200" cy="2135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a:solidFill>
                  <a:srgbClr val="262626"/>
                </a:solidFill>
                <a:latin typeface="Times"/>
                <a:ea typeface="Times"/>
                <a:cs typeface="Times"/>
                <a:sym typeface="Times"/>
              </a:defRPr>
            </a:lvl1pPr>
          </a:lstStyle>
          <a:p>
            <a:pPr lvl="0">
              <a:defRPr sz="1800">
                <a:solidFill>
                  <a:srgbClr val="000000"/>
                </a:solidFill>
              </a:defRPr>
            </a:pPr>
            <a:r>
              <a:rPr sz="900">
                <a:solidFill>
                  <a:srgbClr val="262626"/>
                </a:solidFill>
              </a:rPr>
              <a:t>Graduate Education &amp; Research Directions – 9.15.2010</a:t>
            </a:r>
          </a:p>
        </p:txBody>
      </p:sp>
      <p:sp>
        <p:nvSpPr>
          <p:cNvPr id="304" name="Shape 304"/>
          <p:cNvSpPr/>
          <p:nvPr/>
        </p:nvSpPr>
        <p:spPr>
          <a:xfrm>
            <a:off x="990600" y="2841302"/>
            <a:ext cx="7772400" cy="1861196"/>
          </a:xfrm>
          <a:prstGeom prst="rect">
            <a:avLst/>
          </a:prstGeom>
          <a:ln w="12700">
            <a:miter lim="400000"/>
          </a:ln>
          <a:extLst>
            <a:ext uri="{C572A759-6A51-4108-AA02-DFA0A04FC94B}">
              <ma14:wrappingTextBoxFlag xmlns:ma14="http://schemas.microsoft.com/office/mac/drawingml/2011/main" val="1"/>
            </a:ext>
          </a:extLst>
        </p:spPr>
        <p:txBody>
          <a:bodyPr lIns="46037" tIns="46037" rIns="46037" bIns="46037" anchor="ctr">
            <a:spAutoFit/>
          </a:bodyPr>
          <a:lstStyle/>
          <a:p>
            <a:pPr lvl="0" algn="ctr">
              <a:defRPr sz="1800"/>
            </a:pPr>
            <a:r>
              <a:rPr b="1" i="1" sz="4000">
                <a:solidFill>
                  <a:srgbClr val="FFFFFF"/>
                </a:solidFill>
              </a:rPr>
              <a:t>Robotics, Intelligent Sensing and Control Lab </a:t>
            </a:r>
            <a:endParaRPr b="1" i="1" sz="4000">
              <a:solidFill>
                <a:srgbClr val="FFFFFF"/>
              </a:solidFill>
            </a:endParaRPr>
          </a:p>
          <a:p>
            <a:pPr lvl="0" algn="ctr">
              <a:defRPr sz="1800"/>
            </a:pPr>
            <a:r>
              <a:rPr b="1" i="1" sz="4000">
                <a:solidFill>
                  <a:srgbClr val="FFFFFF"/>
                </a:solidFill>
              </a:rPr>
              <a:t>(RISC)</a:t>
            </a:r>
          </a:p>
        </p:txBody>
      </p:sp>
      <p:sp>
        <p:nvSpPr>
          <p:cNvPr id="305" name="Shape 305"/>
          <p:cNvSpPr/>
          <p:nvPr/>
        </p:nvSpPr>
        <p:spPr>
          <a:xfrm>
            <a:off x="2793339" y="609600"/>
            <a:ext cx="3838310" cy="1333731"/>
          </a:xfrm>
          <a:prstGeom prst="rect">
            <a:avLst/>
          </a:prstGeom>
          <a:ln w="12700">
            <a:miter lim="400000"/>
          </a:ln>
          <a:extLst>
            <a:ext uri="{C572A759-6A51-4108-AA02-DFA0A04FC94B}">
              <ma14:wrappingTextBoxFlag xmlns:ma14="http://schemas.microsoft.com/office/mac/drawingml/2011/main" val="1"/>
            </a:ext>
          </a:extLst>
        </p:spPr>
        <p:txBody>
          <a:bodyPr wrap="none" lIns="46037" tIns="46037" rIns="46037" bIns="46037">
            <a:spAutoFit/>
          </a:bodyPr>
          <a:lstStyle/>
          <a:p>
            <a:pPr lvl="0" algn="ctr">
              <a:defRPr sz="1800"/>
            </a:pPr>
            <a:r>
              <a:rPr sz="2900"/>
              <a:t>University of Bridgeport</a:t>
            </a:r>
            <a:endParaRPr sz="2900"/>
          </a:p>
          <a:p>
            <a:pPr lvl="0" algn="ctr">
              <a:defRPr sz="1800"/>
            </a:pPr>
            <a:r>
              <a:rPr sz="2900"/>
              <a:t>School of Engineering</a:t>
            </a:r>
            <a:endParaRPr sz="2900"/>
          </a:p>
        </p:txBody>
      </p:sp>
      <p:pic>
        <p:nvPicPr>
          <p:cNvPr id="306" name="image39.png" descr="logo updated1 March 25"/>
          <p:cNvPicPr/>
          <p:nvPr/>
        </p:nvPicPr>
        <p:blipFill>
          <a:blip r:embed="rId2">
            <a:extLst/>
          </a:blip>
          <a:stretch>
            <a:fillRect/>
          </a:stretch>
        </p:blipFill>
        <p:spPr>
          <a:xfrm>
            <a:off x="7391400" y="76200"/>
            <a:ext cx="1689358" cy="1447800"/>
          </a:xfrm>
          <a:prstGeom prst="rect">
            <a:avLst/>
          </a:prstGeom>
          <a:ln w="12700">
            <a:miter lim="400000"/>
          </a:ln>
          <a:effectLst>
            <a:outerShdw sx="100000" sy="100000" kx="0" ky="0" algn="b" rotWithShape="0" blurRad="12700" dist="0" dir="17940000">
              <a:srgbClr val="2D2DB9"/>
            </a:outerShdw>
          </a:effectLst>
        </p:spPr>
      </p:pic>
      <p:pic>
        <p:nvPicPr>
          <p:cNvPr id="307" name="image22.jpeg" descr="ublogoViolet"/>
          <p:cNvPicPr/>
          <p:nvPr/>
        </p:nvPicPr>
        <p:blipFill>
          <a:blip r:embed="rId3">
            <a:extLst/>
          </a:blip>
          <a:stretch>
            <a:fillRect/>
          </a:stretch>
        </p:blipFill>
        <p:spPr>
          <a:xfrm>
            <a:off x="0" y="0"/>
            <a:ext cx="1671639" cy="1600200"/>
          </a:xfrm>
          <a:prstGeom prst="rect">
            <a:avLst/>
          </a:prstGeom>
          <a:ln w="12700">
            <a:miter lim="400000"/>
          </a:ln>
        </p:spPr>
      </p:pic>
      <p:sp>
        <p:nvSpPr>
          <p:cNvPr id="308" name="Shape 308"/>
          <p:cNvSpPr/>
          <p:nvPr/>
        </p:nvSpPr>
        <p:spPr>
          <a:xfrm>
            <a:off x="457200" y="6462712"/>
            <a:ext cx="2209800" cy="4902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1400">
                <a:solidFill>
                  <a:srgbClr val="262626"/>
                </a:solidFill>
                <a:latin typeface="Times"/>
                <a:ea typeface="Times"/>
                <a:cs typeface="Times"/>
                <a:sym typeface="Times"/>
              </a:rPr>
              <a:t>School of Engineering</a:t>
            </a:r>
            <a:endParaRPr sz="1400">
              <a:solidFill>
                <a:srgbClr val="3333CC"/>
              </a:solidFill>
              <a:latin typeface="Times"/>
              <a:ea typeface="Times"/>
              <a:cs typeface="Times"/>
              <a:sym typeface="Times"/>
            </a:endParaRPr>
          </a:p>
          <a:p>
            <a:pPr lvl="0">
              <a:defRPr sz="1800"/>
            </a:pPr>
            <a:r>
              <a:rPr sz="1400">
                <a:solidFill>
                  <a:srgbClr val="262626"/>
                </a:solidFill>
                <a:latin typeface="Times"/>
                <a:ea typeface="Times"/>
                <a:cs typeface="Times"/>
                <a:sym typeface="Times"/>
              </a:rPr>
              <a:t>University of Bridgeport</a:t>
            </a:r>
          </a:p>
        </p:txBody>
      </p:sp>
      <p:sp>
        <p:nvSpPr>
          <p:cNvPr id="309" name="Shape 309"/>
          <p:cNvSpPr/>
          <p:nvPr>
            <p:ph type="sldNum" sz="quarter" idx="2"/>
          </p:nvPr>
        </p:nvSpPr>
        <p:spPr>
          <a:xfrm>
            <a:off x="8839200" y="6686550"/>
            <a:ext cx="381000" cy="22574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algn="l">
              <a:defRPr sz="1000">
                <a:solidFill>
                  <a:srgbClr val="262626"/>
                </a:solidFill>
              </a:defRPr>
            </a:lvl1pPr>
          </a:lstStyle>
          <a:p>
            <a:pPr lvl="0">
              <a:defRPr sz="1800">
                <a:solidFill>
                  <a:srgbClr val="000000"/>
                </a:solidFill>
              </a:defRPr>
            </a:pPr>
            <a:fld id="{86CB4B4D-7CA3-9044-876B-883B54F8677D}" type="slidenum">
              <a:rPr sz="1000">
                <a:solidFill>
                  <a:srgbClr val="262626"/>
                </a:solidFill>
              </a:rPr>
            </a:fld>
          </a:p>
        </p:txBody>
      </p:sp>
    </p:spTree>
  </p:cSld>
  <p:clrMapOvr>
    <a:masterClrMapping/>
  </p:clrMapOvr>
  <p:transitio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1" name="Shape 311"/>
          <p:cNvSpPr/>
          <p:nvPr/>
        </p:nvSpPr>
        <p:spPr>
          <a:xfrm>
            <a:off x="3505200" y="6705600"/>
            <a:ext cx="3124200" cy="2135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a:solidFill>
                  <a:srgbClr val="262626"/>
                </a:solidFill>
                <a:latin typeface="Times"/>
                <a:ea typeface="Times"/>
                <a:cs typeface="Times"/>
                <a:sym typeface="Times"/>
              </a:defRPr>
            </a:lvl1pPr>
          </a:lstStyle>
          <a:p>
            <a:pPr lvl="0">
              <a:defRPr sz="1800">
                <a:solidFill>
                  <a:srgbClr val="000000"/>
                </a:solidFill>
              </a:defRPr>
            </a:pPr>
            <a:r>
              <a:rPr sz="900">
                <a:solidFill>
                  <a:srgbClr val="262626"/>
                </a:solidFill>
              </a:rPr>
              <a:t>Graduate Education &amp; Research Directions – 9.15.2010</a:t>
            </a:r>
          </a:p>
        </p:txBody>
      </p:sp>
      <p:sp>
        <p:nvSpPr>
          <p:cNvPr id="312" name="Shape 312"/>
          <p:cNvSpPr/>
          <p:nvPr>
            <p:ph type="title"/>
          </p:nvPr>
        </p:nvSpPr>
        <p:spPr>
          <a:xfrm>
            <a:off x="457200" y="274638"/>
            <a:ext cx="8229600" cy="1143001"/>
          </a:xfrm>
          <a:prstGeom prst="rect">
            <a:avLst/>
          </a:prstGeom>
        </p:spPr>
        <p:txBody>
          <a:bodyPr lIns="0" tIns="0" rIns="0" bIns="0">
            <a:normAutofit fontScale="100000" lnSpcReduction="0"/>
          </a:bodyPr>
          <a:lstStyle>
            <a:lvl1pPr algn="l">
              <a:defRPr>
                <a:solidFill>
                  <a:srgbClr val="FFFFFF"/>
                </a:solidFill>
              </a:defRPr>
            </a:lvl1pPr>
          </a:lstStyle>
          <a:p>
            <a:pPr lvl="0">
              <a:defRPr sz="1800">
                <a:solidFill>
                  <a:srgbClr val="000000"/>
                </a:solidFill>
              </a:defRPr>
            </a:pPr>
            <a:r>
              <a:rPr sz="4400">
                <a:solidFill>
                  <a:srgbClr val="FFFFFF"/>
                </a:solidFill>
              </a:rPr>
              <a:t>Outline of Outgoing Project</a:t>
            </a:r>
          </a:p>
        </p:txBody>
      </p:sp>
      <p:sp>
        <p:nvSpPr>
          <p:cNvPr id="313" name="Shape 313"/>
          <p:cNvSpPr/>
          <p:nvPr>
            <p:ph type="body" idx="1"/>
          </p:nvPr>
        </p:nvSpPr>
        <p:spPr>
          <a:xfrm>
            <a:off x="457200" y="1600200"/>
            <a:ext cx="8229600" cy="4525963"/>
          </a:xfrm>
          <a:prstGeom prst="rect">
            <a:avLst/>
          </a:prstGeom>
        </p:spPr>
        <p:txBody>
          <a:bodyPr lIns="0" tIns="0" rIns="0" bIns="0">
            <a:normAutofit fontScale="100000" lnSpcReduction="0"/>
          </a:bodyPr>
          <a:lstStyle/>
          <a:p>
            <a:pPr lvl="0" marL="214312" indent="-214312">
              <a:lnSpc>
                <a:spcPct val="80000"/>
              </a:lnSpc>
              <a:spcBef>
                <a:spcPts val="400"/>
              </a:spcBef>
              <a:buClr>
                <a:srgbClr val="FFC000"/>
              </a:buClr>
              <a:defRPr sz="1800"/>
            </a:pPr>
            <a:r>
              <a:rPr sz="2000">
                <a:solidFill>
                  <a:srgbClr val="FFC000"/>
                </a:solidFill>
              </a:rPr>
              <a:t>Online Automation and Control: An Experiment in Distance Engineering Education</a:t>
            </a:r>
            <a:endParaRPr sz="2000">
              <a:solidFill>
                <a:srgbClr val="FFC000"/>
              </a:solidFill>
            </a:endParaRPr>
          </a:p>
          <a:p>
            <a:pPr lvl="0">
              <a:lnSpc>
                <a:spcPct val="80000"/>
              </a:lnSpc>
              <a:buClr>
                <a:srgbClr val="FFC000"/>
              </a:buClr>
              <a:defRPr sz="1800"/>
            </a:pPr>
            <a:endParaRPr sz="2000">
              <a:solidFill>
                <a:srgbClr val="FFC000"/>
              </a:solidFill>
            </a:endParaRPr>
          </a:p>
          <a:p>
            <a:pPr lvl="0" marL="214312" indent="-214312">
              <a:lnSpc>
                <a:spcPct val="80000"/>
              </a:lnSpc>
              <a:spcBef>
                <a:spcPts val="400"/>
              </a:spcBef>
              <a:buClr>
                <a:srgbClr val="FFC000"/>
              </a:buClr>
              <a:defRPr sz="1800"/>
            </a:pPr>
            <a:r>
              <a:rPr sz="2000">
                <a:solidFill>
                  <a:srgbClr val="FFC000"/>
                </a:solidFill>
              </a:rPr>
              <a:t>E-Learning: Case Studies in Web-Controlled Devices and Remote Manipulation</a:t>
            </a:r>
            <a:endParaRPr sz="2000">
              <a:solidFill>
                <a:srgbClr val="FFC000"/>
              </a:solidFill>
            </a:endParaRPr>
          </a:p>
          <a:p>
            <a:pPr lvl="0">
              <a:lnSpc>
                <a:spcPct val="80000"/>
              </a:lnSpc>
              <a:buClr>
                <a:srgbClr val="FFC000"/>
              </a:buClr>
              <a:defRPr sz="1800"/>
            </a:pPr>
            <a:endParaRPr i="1" sz="2000">
              <a:solidFill>
                <a:srgbClr val="FFC000"/>
              </a:solidFill>
            </a:endParaRPr>
          </a:p>
          <a:p>
            <a:pPr lvl="0" marL="214312" indent="-214312">
              <a:lnSpc>
                <a:spcPct val="80000"/>
              </a:lnSpc>
              <a:spcBef>
                <a:spcPts val="400"/>
              </a:spcBef>
              <a:buClr>
                <a:srgbClr val="FFC000"/>
              </a:buClr>
              <a:defRPr sz="1800"/>
            </a:pPr>
            <a:r>
              <a:rPr sz="2000">
                <a:solidFill>
                  <a:srgbClr val="FFC000"/>
                </a:solidFill>
              </a:rPr>
              <a:t>Prototyping Environment for Robot Manipulators</a:t>
            </a:r>
            <a:endParaRPr sz="2000">
              <a:solidFill>
                <a:srgbClr val="FFC000"/>
              </a:solidFill>
            </a:endParaRPr>
          </a:p>
          <a:p>
            <a:pPr lvl="0">
              <a:lnSpc>
                <a:spcPct val="80000"/>
              </a:lnSpc>
              <a:buClr>
                <a:srgbClr val="FFC000"/>
              </a:buClr>
              <a:defRPr sz="1800"/>
            </a:pPr>
            <a:endParaRPr sz="2000">
              <a:solidFill>
                <a:srgbClr val="FFC000"/>
              </a:solidFill>
            </a:endParaRPr>
          </a:p>
          <a:p>
            <a:pPr lvl="0" marL="214312" indent="-214312">
              <a:lnSpc>
                <a:spcPct val="80000"/>
              </a:lnSpc>
              <a:spcBef>
                <a:spcPts val="400"/>
              </a:spcBef>
              <a:buClr>
                <a:srgbClr val="FFC000"/>
              </a:buClr>
              <a:defRPr sz="1800"/>
            </a:pPr>
            <a:r>
              <a:rPr sz="2000">
                <a:solidFill>
                  <a:srgbClr val="FFC000"/>
                </a:solidFill>
              </a:rPr>
              <a:t>Manipulator Workspace Generation and Visualization in the Presence of Obstacles </a:t>
            </a:r>
            <a:endParaRPr sz="2000">
              <a:solidFill>
                <a:srgbClr val="FFC000"/>
              </a:solidFill>
            </a:endParaRPr>
          </a:p>
          <a:p>
            <a:pPr lvl="0">
              <a:lnSpc>
                <a:spcPct val="80000"/>
              </a:lnSpc>
              <a:buClr>
                <a:srgbClr val="FFC000"/>
              </a:buClr>
              <a:defRPr sz="1800"/>
            </a:pPr>
            <a:endParaRPr sz="2000">
              <a:solidFill>
                <a:srgbClr val="FFC000"/>
              </a:solidFill>
            </a:endParaRPr>
          </a:p>
          <a:p>
            <a:pPr lvl="0" marL="214312" indent="-214312">
              <a:lnSpc>
                <a:spcPct val="80000"/>
              </a:lnSpc>
              <a:spcBef>
                <a:spcPts val="400"/>
              </a:spcBef>
              <a:buClr>
                <a:srgbClr val="FFC000"/>
              </a:buClr>
              <a:defRPr sz="1800"/>
            </a:pPr>
            <a:r>
              <a:rPr sz="2000">
                <a:solidFill>
                  <a:srgbClr val="FFC000"/>
                </a:solidFill>
              </a:rPr>
              <a:t>Kinematic Synthesis of Robotic Manipulators from Task Descriptions</a:t>
            </a:r>
            <a:endParaRPr sz="2000">
              <a:solidFill>
                <a:srgbClr val="FFC000"/>
              </a:solidFill>
            </a:endParaRPr>
          </a:p>
          <a:p>
            <a:pPr lvl="0">
              <a:lnSpc>
                <a:spcPct val="80000"/>
              </a:lnSpc>
              <a:buClr>
                <a:srgbClr val="FFC000"/>
              </a:buClr>
              <a:defRPr sz="1800"/>
            </a:pPr>
            <a:endParaRPr sz="2000">
              <a:solidFill>
                <a:srgbClr val="FFC000"/>
              </a:solidFill>
            </a:endParaRPr>
          </a:p>
          <a:p>
            <a:pPr lvl="0" marL="214312" indent="-214312">
              <a:lnSpc>
                <a:spcPct val="80000"/>
              </a:lnSpc>
              <a:spcBef>
                <a:spcPts val="400"/>
              </a:spcBef>
              <a:buClr>
                <a:srgbClr val="FFC000"/>
              </a:buClr>
              <a:defRPr sz="1800"/>
            </a:pPr>
            <a:r>
              <a:rPr sz="2000">
                <a:solidFill>
                  <a:srgbClr val="FFC000"/>
                </a:solidFill>
              </a:rPr>
              <a:t>New concept in optimizing the manipulability index of serial Manipulators using SVD method</a:t>
            </a:r>
          </a:p>
        </p:txBody>
      </p:sp>
      <p:pic>
        <p:nvPicPr>
          <p:cNvPr id="314" name="image39.png" descr="logo updated1 March 25"/>
          <p:cNvPicPr/>
          <p:nvPr/>
        </p:nvPicPr>
        <p:blipFill>
          <a:blip r:embed="rId2">
            <a:extLst/>
          </a:blip>
          <a:stretch>
            <a:fillRect/>
          </a:stretch>
        </p:blipFill>
        <p:spPr>
          <a:xfrm>
            <a:off x="7391400" y="0"/>
            <a:ext cx="1689358" cy="1447800"/>
          </a:xfrm>
          <a:prstGeom prst="rect">
            <a:avLst/>
          </a:prstGeom>
          <a:ln w="12700">
            <a:miter lim="400000"/>
          </a:ln>
          <a:effectLst>
            <a:outerShdw sx="100000" sy="100000" kx="0" ky="0" algn="b" rotWithShape="0" blurRad="12700" dist="0" dir="17940000">
              <a:srgbClr val="2D2DB9"/>
            </a:outerShdw>
          </a:effectLst>
        </p:spPr>
      </p:pic>
      <p:sp>
        <p:nvSpPr>
          <p:cNvPr id="315" name="Shape 315"/>
          <p:cNvSpPr/>
          <p:nvPr/>
        </p:nvSpPr>
        <p:spPr>
          <a:xfrm>
            <a:off x="457200" y="6462712"/>
            <a:ext cx="2209800" cy="4902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1400">
                <a:solidFill>
                  <a:srgbClr val="262626"/>
                </a:solidFill>
                <a:latin typeface="Times"/>
                <a:ea typeface="Times"/>
                <a:cs typeface="Times"/>
                <a:sym typeface="Times"/>
              </a:rPr>
              <a:t>School of Engineering</a:t>
            </a:r>
            <a:endParaRPr sz="1400">
              <a:solidFill>
                <a:srgbClr val="3333CC"/>
              </a:solidFill>
              <a:latin typeface="Times"/>
              <a:ea typeface="Times"/>
              <a:cs typeface="Times"/>
              <a:sym typeface="Times"/>
            </a:endParaRPr>
          </a:p>
          <a:p>
            <a:pPr lvl="0">
              <a:defRPr sz="1800"/>
            </a:pPr>
            <a:r>
              <a:rPr sz="1400">
                <a:solidFill>
                  <a:srgbClr val="262626"/>
                </a:solidFill>
                <a:latin typeface="Times"/>
                <a:ea typeface="Times"/>
                <a:cs typeface="Times"/>
                <a:sym typeface="Times"/>
              </a:rPr>
              <a:t>University of Bridgeport</a:t>
            </a:r>
          </a:p>
        </p:txBody>
      </p:sp>
      <p:sp>
        <p:nvSpPr>
          <p:cNvPr id="316" name="Shape 316"/>
          <p:cNvSpPr/>
          <p:nvPr>
            <p:ph type="sldNum" sz="quarter" idx="2"/>
          </p:nvPr>
        </p:nvSpPr>
        <p:spPr>
          <a:xfrm>
            <a:off x="8839200" y="6686550"/>
            <a:ext cx="381000" cy="22574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algn="l">
              <a:defRPr sz="1000">
                <a:solidFill>
                  <a:srgbClr val="262626"/>
                </a:solidFill>
              </a:defRPr>
            </a:lvl1pPr>
          </a:lstStyle>
          <a:p>
            <a:pPr lvl="0">
              <a:defRPr sz="1800">
                <a:solidFill>
                  <a:srgbClr val="000000"/>
                </a:solidFill>
              </a:defRPr>
            </a:pPr>
            <a:fld id="{86CB4B4D-7CA3-9044-876B-883B54F8677D}" type="slidenum">
              <a:rPr sz="1000">
                <a:solidFill>
                  <a:srgbClr val="262626"/>
                </a:solidFill>
              </a:rPr>
            </a:fld>
          </a:p>
        </p:txBody>
      </p:sp>
    </p:spTree>
  </p:cSld>
  <p:clrMapOvr>
    <a:masterClrMapping/>
  </p:clrMapOvr>
  <p:transitio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8" name="Shape 318"/>
          <p:cNvSpPr/>
          <p:nvPr/>
        </p:nvSpPr>
        <p:spPr>
          <a:xfrm>
            <a:off x="3505200" y="6705600"/>
            <a:ext cx="3124200" cy="2135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a:solidFill>
                  <a:srgbClr val="262626"/>
                </a:solidFill>
                <a:latin typeface="Times"/>
                <a:ea typeface="Times"/>
                <a:cs typeface="Times"/>
                <a:sym typeface="Times"/>
              </a:defRPr>
            </a:lvl1pPr>
          </a:lstStyle>
          <a:p>
            <a:pPr lvl="0">
              <a:defRPr sz="1800">
                <a:solidFill>
                  <a:srgbClr val="000000"/>
                </a:solidFill>
              </a:defRPr>
            </a:pPr>
            <a:r>
              <a:rPr sz="900">
                <a:solidFill>
                  <a:srgbClr val="262626"/>
                </a:solidFill>
              </a:rPr>
              <a:t>Graduate Education &amp; Research Directions – 9.15.2010</a:t>
            </a:r>
          </a:p>
        </p:txBody>
      </p:sp>
      <p:sp>
        <p:nvSpPr>
          <p:cNvPr id="319" name="Shape 319"/>
          <p:cNvSpPr/>
          <p:nvPr>
            <p:ph type="title"/>
          </p:nvPr>
        </p:nvSpPr>
        <p:spPr>
          <a:xfrm>
            <a:off x="533400" y="274638"/>
            <a:ext cx="8229600" cy="1143001"/>
          </a:xfrm>
          <a:prstGeom prst="rect">
            <a:avLst/>
          </a:prstGeom>
        </p:spPr>
        <p:txBody>
          <a:bodyPr lIns="0" tIns="0" rIns="0" bIns="0">
            <a:normAutofit fontScale="100000" lnSpcReduction="0"/>
          </a:bodyPr>
          <a:lstStyle>
            <a:lvl1pPr algn="l">
              <a:defRPr>
                <a:solidFill>
                  <a:srgbClr val="FFFFFF"/>
                </a:solidFill>
              </a:defRPr>
            </a:lvl1pPr>
          </a:lstStyle>
          <a:p>
            <a:pPr lvl="0">
              <a:defRPr sz="1800">
                <a:solidFill>
                  <a:srgbClr val="000000"/>
                </a:solidFill>
              </a:defRPr>
            </a:pPr>
            <a:r>
              <a:rPr sz="4400">
                <a:solidFill>
                  <a:srgbClr val="FFFFFF"/>
                </a:solidFill>
              </a:rPr>
              <a:t>Outline of Outgoing Project</a:t>
            </a:r>
          </a:p>
        </p:txBody>
      </p:sp>
      <p:sp>
        <p:nvSpPr>
          <p:cNvPr id="320" name="Shape 320"/>
          <p:cNvSpPr/>
          <p:nvPr>
            <p:ph type="body" idx="1"/>
          </p:nvPr>
        </p:nvSpPr>
        <p:spPr>
          <a:xfrm>
            <a:off x="457200" y="1600200"/>
            <a:ext cx="8229600" cy="4525963"/>
          </a:xfrm>
          <a:prstGeom prst="rect">
            <a:avLst/>
          </a:prstGeom>
        </p:spPr>
        <p:txBody>
          <a:bodyPr lIns="0" tIns="0" rIns="0" bIns="0">
            <a:normAutofit fontScale="100000" lnSpcReduction="0"/>
          </a:bodyPr>
          <a:lstStyle/>
          <a:p>
            <a:pPr lvl="0" marL="257175" indent="-257175">
              <a:lnSpc>
                <a:spcPct val="90000"/>
              </a:lnSpc>
              <a:spcBef>
                <a:spcPts val="500"/>
              </a:spcBef>
              <a:buClr>
                <a:srgbClr val="FFC000"/>
              </a:buClr>
              <a:defRPr sz="1800"/>
            </a:pPr>
            <a:r>
              <a:rPr sz="2400">
                <a:solidFill>
                  <a:srgbClr val="FFC000"/>
                </a:solidFill>
              </a:rPr>
              <a:t>Recovering 3-D Uncertainties from Sensory Measurements for Robotics Applications</a:t>
            </a:r>
            <a:endParaRPr sz="2400">
              <a:solidFill>
                <a:srgbClr val="FFC000"/>
              </a:solidFill>
            </a:endParaRPr>
          </a:p>
          <a:p>
            <a:pPr lvl="0">
              <a:lnSpc>
                <a:spcPct val="90000"/>
              </a:lnSpc>
              <a:buClr>
                <a:srgbClr val="FFC000"/>
              </a:buClr>
              <a:defRPr sz="1800"/>
            </a:pPr>
            <a:endParaRPr sz="2400">
              <a:solidFill>
                <a:srgbClr val="FFC000"/>
              </a:solidFill>
            </a:endParaRPr>
          </a:p>
          <a:p>
            <a:pPr lvl="0" marL="257175" indent="-257175">
              <a:lnSpc>
                <a:spcPct val="90000"/>
              </a:lnSpc>
              <a:spcBef>
                <a:spcPts val="500"/>
              </a:spcBef>
              <a:buClr>
                <a:srgbClr val="FFC000"/>
              </a:buClr>
              <a:defRPr sz="1800"/>
            </a:pPr>
            <a:r>
              <a:rPr sz="2400">
                <a:solidFill>
                  <a:srgbClr val="FFC000"/>
                </a:solidFill>
              </a:rPr>
              <a:t>Industrial Inspection and Reverse Engineering</a:t>
            </a:r>
            <a:endParaRPr sz="2400">
              <a:solidFill>
                <a:srgbClr val="FFC000"/>
              </a:solidFill>
            </a:endParaRPr>
          </a:p>
          <a:p>
            <a:pPr lvl="0">
              <a:lnSpc>
                <a:spcPct val="90000"/>
              </a:lnSpc>
              <a:buClr>
                <a:srgbClr val="FFC000"/>
              </a:buClr>
              <a:defRPr sz="1800"/>
            </a:pPr>
            <a:endParaRPr sz="2400">
              <a:solidFill>
                <a:srgbClr val="FFC000"/>
              </a:solidFill>
            </a:endParaRPr>
          </a:p>
          <a:p>
            <a:pPr lvl="0" marL="257175" indent="-257175">
              <a:lnSpc>
                <a:spcPct val="90000"/>
              </a:lnSpc>
              <a:spcBef>
                <a:spcPts val="500"/>
              </a:spcBef>
              <a:buClr>
                <a:srgbClr val="FFC000"/>
              </a:buClr>
              <a:defRPr sz="1800"/>
            </a:pPr>
            <a:r>
              <a:rPr sz="2400">
                <a:solidFill>
                  <a:srgbClr val="FFC000"/>
                </a:solidFill>
              </a:rPr>
              <a:t>Sensing Under Uncertainty for Mobile Robots</a:t>
            </a:r>
            <a:endParaRPr sz="2400">
              <a:solidFill>
                <a:srgbClr val="FFC000"/>
              </a:solidFill>
            </a:endParaRPr>
          </a:p>
          <a:p>
            <a:pPr lvl="0">
              <a:lnSpc>
                <a:spcPct val="90000"/>
              </a:lnSpc>
              <a:buClr>
                <a:srgbClr val="FFC000"/>
              </a:buClr>
              <a:defRPr sz="1800"/>
            </a:pPr>
            <a:endParaRPr sz="2400">
              <a:solidFill>
                <a:srgbClr val="FFC000"/>
              </a:solidFill>
            </a:endParaRPr>
          </a:p>
          <a:p>
            <a:pPr lvl="0" marL="257175" indent="-257175">
              <a:lnSpc>
                <a:spcPct val="90000"/>
              </a:lnSpc>
              <a:spcBef>
                <a:spcPts val="500"/>
              </a:spcBef>
              <a:buClr>
                <a:srgbClr val="FFC000"/>
              </a:buClr>
              <a:defRPr sz="1800"/>
            </a:pPr>
            <a:r>
              <a:rPr sz="2400">
                <a:solidFill>
                  <a:srgbClr val="FFC000"/>
                </a:solidFill>
              </a:rPr>
              <a:t>Robot Design and Dynamic Control Simulation Software Solutions From Task Points Description.</a:t>
            </a:r>
            <a:endParaRPr sz="2400">
              <a:solidFill>
                <a:srgbClr val="FFC000"/>
              </a:solidFill>
            </a:endParaRPr>
          </a:p>
          <a:p>
            <a:pPr lvl="0">
              <a:lnSpc>
                <a:spcPct val="90000"/>
              </a:lnSpc>
              <a:buClr>
                <a:srgbClr val="FFC000"/>
              </a:buClr>
              <a:defRPr sz="1800"/>
            </a:pPr>
            <a:endParaRPr sz="2400">
              <a:solidFill>
                <a:srgbClr val="FFC000"/>
              </a:solidFill>
            </a:endParaRPr>
          </a:p>
          <a:p>
            <a:pPr lvl="0" marL="257175" indent="-257175">
              <a:lnSpc>
                <a:spcPct val="90000"/>
              </a:lnSpc>
              <a:spcBef>
                <a:spcPts val="500"/>
              </a:spcBef>
              <a:buClr>
                <a:srgbClr val="FFC000"/>
              </a:buClr>
              <a:defRPr sz="1800"/>
            </a:pPr>
            <a:r>
              <a:rPr sz="2400">
                <a:solidFill>
                  <a:srgbClr val="FFC000"/>
                </a:solidFill>
              </a:rPr>
              <a:t>RISCBot II</a:t>
            </a:r>
          </a:p>
        </p:txBody>
      </p:sp>
      <p:pic>
        <p:nvPicPr>
          <p:cNvPr id="321" name="image39.png" descr="logo updated1 March 25"/>
          <p:cNvPicPr/>
          <p:nvPr/>
        </p:nvPicPr>
        <p:blipFill>
          <a:blip r:embed="rId2">
            <a:extLst/>
          </a:blip>
          <a:stretch>
            <a:fillRect/>
          </a:stretch>
        </p:blipFill>
        <p:spPr>
          <a:xfrm>
            <a:off x="7391400" y="0"/>
            <a:ext cx="1689358" cy="1447800"/>
          </a:xfrm>
          <a:prstGeom prst="rect">
            <a:avLst/>
          </a:prstGeom>
          <a:ln w="12700">
            <a:miter lim="400000"/>
          </a:ln>
          <a:effectLst>
            <a:outerShdw sx="100000" sy="100000" kx="0" ky="0" algn="b" rotWithShape="0" blurRad="12700" dist="0" dir="17940000">
              <a:srgbClr val="2D2DB9"/>
            </a:outerShdw>
          </a:effectLst>
        </p:spPr>
      </p:pic>
      <p:sp>
        <p:nvSpPr>
          <p:cNvPr id="322" name="Shape 322"/>
          <p:cNvSpPr/>
          <p:nvPr/>
        </p:nvSpPr>
        <p:spPr>
          <a:xfrm>
            <a:off x="457200" y="6462712"/>
            <a:ext cx="2209800" cy="4902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1400">
                <a:solidFill>
                  <a:srgbClr val="262626"/>
                </a:solidFill>
                <a:latin typeface="Times"/>
                <a:ea typeface="Times"/>
                <a:cs typeface="Times"/>
                <a:sym typeface="Times"/>
              </a:rPr>
              <a:t>School of Engineering</a:t>
            </a:r>
            <a:endParaRPr sz="1400">
              <a:solidFill>
                <a:srgbClr val="3333CC"/>
              </a:solidFill>
              <a:latin typeface="Times"/>
              <a:ea typeface="Times"/>
              <a:cs typeface="Times"/>
              <a:sym typeface="Times"/>
            </a:endParaRPr>
          </a:p>
          <a:p>
            <a:pPr lvl="0">
              <a:defRPr sz="1800"/>
            </a:pPr>
            <a:r>
              <a:rPr sz="1400">
                <a:solidFill>
                  <a:srgbClr val="262626"/>
                </a:solidFill>
                <a:latin typeface="Times"/>
                <a:ea typeface="Times"/>
                <a:cs typeface="Times"/>
                <a:sym typeface="Times"/>
              </a:rPr>
              <a:t>University of Bridgeport</a:t>
            </a:r>
          </a:p>
        </p:txBody>
      </p:sp>
      <p:sp>
        <p:nvSpPr>
          <p:cNvPr id="323" name="Shape 323"/>
          <p:cNvSpPr/>
          <p:nvPr>
            <p:ph type="sldNum" sz="quarter" idx="2"/>
          </p:nvPr>
        </p:nvSpPr>
        <p:spPr>
          <a:xfrm>
            <a:off x="8839200" y="6686550"/>
            <a:ext cx="381000" cy="22574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algn="l">
              <a:defRPr sz="1000">
                <a:solidFill>
                  <a:srgbClr val="262626"/>
                </a:solidFill>
              </a:defRPr>
            </a:lvl1pPr>
          </a:lstStyle>
          <a:p>
            <a:pPr lvl="0">
              <a:defRPr sz="1800">
                <a:solidFill>
                  <a:srgbClr val="000000"/>
                </a:solidFill>
              </a:defRPr>
            </a:pPr>
            <a:fld id="{86CB4B4D-7CA3-9044-876B-883B54F8677D}" type="slidenum">
              <a:rPr sz="1000">
                <a:solidFill>
                  <a:srgbClr val="262626"/>
                </a:solidFill>
              </a:rPr>
            </a:fld>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2" name="Shape 92"/>
          <p:cNvSpPr/>
          <p:nvPr/>
        </p:nvSpPr>
        <p:spPr>
          <a:xfrm>
            <a:off x="3505200" y="6705600"/>
            <a:ext cx="3124200" cy="2135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a:solidFill>
                  <a:srgbClr val="262626"/>
                </a:solidFill>
                <a:latin typeface="Times"/>
                <a:ea typeface="Times"/>
                <a:cs typeface="Times"/>
                <a:sym typeface="Times"/>
              </a:defRPr>
            </a:lvl1pPr>
          </a:lstStyle>
          <a:p>
            <a:pPr lvl="0">
              <a:defRPr sz="1800">
                <a:solidFill>
                  <a:srgbClr val="000000"/>
                </a:solidFill>
              </a:defRPr>
            </a:pPr>
            <a:r>
              <a:rPr sz="900">
                <a:solidFill>
                  <a:srgbClr val="262626"/>
                </a:solidFill>
              </a:rPr>
              <a:t>Graduate Education &amp; Research Directions – 9.15.2010</a:t>
            </a:r>
          </a:p>
        </p:txBody>
      </p:sp>
      <p:sp>
        <p:nvSpPr>
          <p:cNvPr id="93" name="Shape 93"/>
          <p:cNvSpPr/>
          <p:nvPr>
            <p:ph type="title"/>
          </p:nvPr>
        </p:nvSpPr>
        <p:spPr>
          <a:xfrm>
            <a:off x="838200" y="-228600"/>
            <a:ext cx="7772400" cy="1143000"/>
          </a:xfrm>
          <a:prstGeom prst="rect">
            <a:avLst/>
          </a:prstGeom>
        </p:spPr>
        <p:txBody>
          <a:bodyPr lIns="0" tIns="0" rIns="0" bIns="0">
            <a:normAutofit fontScale="100000" lnSpcReduction="0"/>
          </a:bodyPr>
          <a:lstStyle>
            <a:lvl1pPr>
              <a:defRPr b="1" sz="3200">
                <a:solidFill>
                  <a:srgbClr val="FFFFFF"/>
                </a:solidFill>
              </a:defRPr>
            </a:lvl1pPr>
          </a:lstStyle>
          <a:p>
            <a:pPr lvl="0">
              <a:defRPr b="0" sz="1800">
                <a:solidFill>
                  <a:srgbClr val="000000"/>
                </a:solidFill>
              </a:defRPr>
            </a:pPr>
            <a:r>
              <a:rPr b="1" sz="3200">
                <a:solidFill>
                  <a:srgbClr val="FFFFFF"/>
                </a:solidFill>
              </a:rPr>
              <a:t>Central Issues In Education / Research</a:t>
            </a:r>
          </a:p>
        </p:txBody>
      </p:sp>
      <p:sp>
        <p:nvSpPr>
          <p:cNvPr id="94" name="Shape 94"/>
          <p:cNvSpPr/>
          <p:nvPr>
            <p:ph type="body" idx="1"/>
          </p:nvPr>
        </p:nvSpPr>
        <p:spPr>
          <a:xfrm>
            <a:off x="838200" y="914400"/>
            <a:ext cx="7772400" cy="4114800"/>
          </a:xfrm>
          <a:prstGeom prst="rect">
            <a:avLst/>
          </a:prstGeom>
        </p:spPr>
        <p:txBody>
          <a:bodyPr lIns="0" tIns="0" rIns="0" bIns="0">
            <a:normAutofit fontScale="100000" lnSpcReduction="0"/>
          </a:bodyPr>
          <a:lstStyle/>
          <a:p>
            <a:pPr lvl="1" marL="242887" indent="145732" defTabSz="777240">
              <a:lnSpc>
                <a:spcPct val="90000"/>
              </a:lnSpc>
              <a:spcBef>
                <a:spcPts val="400"/>
              </a:spcBef>
              <a:buSzTx/>
              <a:buNone/>
              <a:defRPr sz="1800"/>
            </a:pPr>
            <a:r>
              <a:rPr b="1" sz="2040">
                <a:solidFill>
                  <a:srgbClr val="FFCC00"/>
                </a:solidFill>
              </a:rPr>
              <a:t> </a:t>
            </a:r>
            <a:endParaRPr b="1" i="1" sz="2380">
              <a:solidFill>
                <a:srgbClr val="00CC99"/>
              </a:solidFill>
            </a:endParaRPr>
          </a:p>
          <a:p>
            <a:pPr lvl="1" marL="596809" indent="-208189" defTabSz="777240">
              <a:lnSpc>
                <a:spcPct val="90000"/>
              </a:lnSpc>
              <a:spcBef>
                <a:spcPts val="400"/>
              </a:spcBef>
              <a:buClr>
                <a:srgbClr val="FFFFFF"/>
              </a:buClr>
              <a:buSzPct val="75000"/>
              <a:defRPr sz="1800"/>
            </a:pPr>
            <a:r>
              <a:rPr b="1" sz="2040">
                <a:solidFill>
                  <a:srgbClr val="FFCC00"/>
                </a:solidFill>
              </a:rPr>
              <a:t>Manufacturing</a:t>
            </a:r>
            <a:r>
              <a:rPr b="1" i="1" sz="2040">
                <a:solidFill>
                  <a:srgbClr val="FFFFFF"/>
                </a:solidFill>
              </a:rPr>
              <a:t> </a:t>
            </a:r>
            <a:r>
              <a:rPr sz="2040">
                <a:solidFill>
                  <a:srgbClr val="FFFFFF"/>
                </a:solidFill>
              </a:rPr>
              <a:t>and linkages with</a:t>
            </a:r>
            <a:r>
              <a:rPr b="1" i="1" sz="2040">
                <a:solidFill>
                  <a:srgbClr val="FFFFFF"/>
                </a:solidFill>
              </a:rPr>
              <a:t> </a:t>
            </a:r>
            <a:r>
              <a:rPr b="1" sz="2040">
                <a:solidFill>
                  <a:srgbClr val="FFCC00"/>
                </a:solidFill>
              </a:rPr>
              <a:t>Design</a:t>
            </a:r>
            <a:r>
              <a:rPr b="1" i="1" sz="2040">
                <a:solidFill>
                  <a:srgbClr val="FFFFFF"/>
                </a:solidFill>
              </a:rPr>
              <a:t>:</a:t>
            </a:r>
            <a:endParaRPr sz="2380"/>
          </a:p>
          <a:p>
            <a:pPr lvl="2" marL="971550" indent="-194310" defTabSz="777240">
              <a:lnSpc>
                <a:spcPct val="90000"/>
              </a:lnSpc>
              <a:spcBef>
                <a:spcPts val="400"/>
              </a:spcBef>
              <a:buClr>
                <a:srgbClr val="FFFFFF"/>
              </a:buClr>
              <a:defRPr sz="1800"/>
            </a:pPr>
            <a:r>
              <a:rPr b="1" i="1" sz="2040">
                <a:solidFill>
                  <a:srgbClr val="FFCC00"/>
                </a:solidFill>
              </a:rPr>
              <a:t>Concurrent Engineering</a:t>
            </a:r>
            <a:r>
              <a:rPr sz="2040">
                <a:solidFill>
                  <a:srgbClr val="FFFFFF"/>
                </a:solidFill>
              </a:rPr>
              <a:t> and the </a:t>
            </a:r>
            <a:r>
              <a:rPr b="1" i="1" sz="2040">
                <a:solidFill>
                  <a:srgbClr val="FFCC00"/>
                </a:solidFill>
              </a:rPr>
              <a:t>Product</a:t>
            </a:r>
            <a:r>
              <a:rPr b="1" i="1" sz="2040">
                <a:solidFill>
                  <a:srgbClr val="009999"/>
                </a:solidFill>
              </a:rPr>
              <a:t> </a:t>
            </a:r>
            <a:r>
              <a:rPr b="1" i="1" sz="2040">
                <a:solidFill>
                  <a:srgbClr val="FFCC00"/>
                </a:solidFill>
              </a:rPr>
              <a:t>Realization Process</a:t>
            </a:r>
            <a:endParaRPr sz="2040"/>
          </a:p>
          <a:p>
            <a:pPr lvl="1" marL="631507" indent="-242887" defTabSz="777240">
              <a:lnSpc>
                <a:spcPct val="90000"/>
              </a:lnSpc>
              <a:spcBef>
                <a:spcPts val="500"/>
              </a:spcBef>
              <a:buClr>
                <a:srgbClr val="FFFFFF"/>
              </a:buClr>
              <a:defRPr sz="1800"/>
            </a:pPr>
            <a:endParaRPr sz="2040">
              <a:solidFill>
                <a:srgbClr val="FFFFFF"/>
              </a:solidFill>
            </a:endParaRPr>
          </a:p>
          <a:p>
            <a:pPr lvl="1" marL="596809" indent="-208189" defTabSz="777240">
              <a:lnSpc>
                <a:spcPct val="90000"/>
              </a:lnSpc>
              <a:spcBef>
                <a:spcPts val="400"/>
              </a:spcBef>
              <a:buClr>
                <a:srgbClr val="FFFFFF"/>
              </a:buClr>
              <a:defRPr sz="1800"/>
            </a:pPr>
            <a:r>
              <a:rPr sz="2040">
                <a:solidFill>
                  <a:srgbClr val="FFFFFF"/>
                </a:solidFill>
              </a:rPr>
              <a:t>Growing Role of the</a:t>
            </a:r>
            <a:r>
              <a:rPr b="1" i="1" sz="2040">
                <a:solidFill>
                  <a:srgbClr val="FFFFFF"/>
                </a:solidFill>
              </a:rPr>
              <a:t> </a:t>
            </a:r>
            <a:r>
              <a:rPr b="1" i="1" sz="2040">
                <a:solidFill>
                  <a:srgbClr val="FFCC00"/>
                </a:solidFill>
              </a:rPr>
              <a:t>Computer</a:t>
            </a:r>
            <a:r>
              <a:rPr sz="2040">
                <a:solidFill>
                  <a:srgbClr val="FFFFFF"/>
                </a:solidFill>
              </a:rPr>
              <a:t> and </a:t>
            </a:r>
            <a:r>
              <a:rPr b="1" i="1" sz="2040">
                <a:solidFill>
                  <a:srgbClr val="FFCC00"/>
                </a:solidFill>
              </a:rPr>
              <a:t>Software Tools</a:t>
            </a:r>
            <a:endParaRPr sz="2380"/>
          </a:p>
          <a:p>
            <a:pPr lvl="2" marL="971550" indent="-194310" defTabSz="777240">
              <a:lnSpc>
                <a:spcPct val="90000"/>
              </a:lnSpc>
              <a:spcBef>
                <a:spcPts val="400"/>
              </a:spcBef>
              <a:buClr>
                <a:srgbClr val="FFFFFF"/>
              </a:buClr>
              <a:defRPr sz="1800"/>
            </a:pPr>
            <a:r>
              <a:rPr sz="2040">
                <a:solidFill>
                  <a:srgbClr val="FFCC00"/>
                </a:solidFill>
              </a:rPr>
              <a:t>Simulation, Visualization, Design</a:t>
            </a:r>
            <a:endParaRPr sz="2040"/>
          </a:p>
          <a:p>
            <a:pPr lvl="2" marL="194310" indent="582930" defTabSz="777240">
              <a:lnSpc>
                <a:spcPct val="90000"/>
              </a:lnSpc>
              <a:spcBef>
                <a:spcPts val="400"/>
              </a:spcBef>
              <a:buSzTx/>
              <a:buNone/>
              <a:defRPr sz="1800"/>
            </a:pPr>
            <a:endParaRPr sz="2040">
              <a:solidFill>
                <a:srgbClr val="009999"/>
              </a:solidFill>
            </a:endParaRPr>
          </a:p>
          <a:p>
            <a:pPr lvl="1" marL="596809" indent="-208189" defTabSz="777240">
              <a:lnSpc>
                <a:spcPct val="90000"/>
              </a:lnSpc>
              <a:spcBef>
                <a:spcPts val="400"/>
              </a:spcBef>
              <a:buClr>
                <a:srgbClr val="FFFFFF"/>
              </a:buClr>
              <a:defRPr sz="1800"/>
            </a:pPr>
            <a:r>
              <a:rPr sz="2040">
                <a:solidFill>
                  <a:srgbClr val="FFFFFF"/>
                </a:solidFill>
              </a:rPr>
              <a:t>Growing Importance of </a:t>
            </a:r>
            <a:r>
              <a:rPr b="1" sz="2040">
                <a:solidFill>
                  <a:srgbClr val="FFCC00"/>
                </a:solidFill>
              </a:rPr>
              <a:t>Information Technologies </a:t>
            </a:r>
            <a:r>
              <a:rPr sz="2040">
                <a:solidFill>
                  <a:srgbClr val="FFCC00"/>
                </a:solidFill>
              </a:rPr>
              <a:t>in </a:t>
            </a:r>
            <a:r>
              <a:rPr b="1" sz="2040">
                <a:solidFill>
                  <a:srgbClr val="FFCC00"/>
                </a:solidFill>
              </a:rPr>
              <a:t>All Disciplines</a:t>
            </a:r>
            <a:endParaRPr sz="2380"/>
          </a:p>
          <a:p>
            <a:pPr lvl="2" marL="971550" indent="-194310" defTabSz="777240">
              <a:lnSpc>
                <a:spcPct val="90000"/>
              </a:lnSpc>
              <a:spcBef>
                <a:spcPts val="400"/>
              </a:spcBef>
              <a:buClr>
                <a:srgbClr val="FFFFFF"/>
              </a:buClr>
              <a:defRPr sz="1800"/>
            </a:pPr>
            <a:r>
              <a:rPr sz="2040">
                <a:solidFill>
                  <a:srgbClr val="FFCC00"/>
                </a:solidFill>
              </a:rPr>
              <a:t>Incipience of</a:t>
            </a:r>
            <a:r>
              <a:rPr i="1" sz="2040">
                <a:solidFill>
                  <a:srgbClr val="FFCC00"/>
                </a:solidFill>
              </a:rPr>
              <a:t> </a:t>
            </a:r>
            <a:r>
              <a:rPr b="1" i="1" sz="2040">
                <a:solidFill>
                  <a:srgbClr val="FFCC00"/>
                </a:solidFill>
              </a:rPr>
              <a:t>Multidisciplinary Education</a:t>
            </a:r>
            <a:endParaRPr sz="2040"/>
          </a:p>
          <a:p>
            <a:pPr lvl="2" marL="194310" indent="582930" defTabSz="777240">
              <a:lnSpc>
                <a:spcPct val="90000"/>
              </a:lnSpc>
              <a:spcBef>
                <a:spcPts val="400"/>
              </a:spcBef>
              <a:buSzTx/>
              <a:buNone/>
              <a:defRPr sz="1800"/>
            </a:pPr>
            <a:endParaRPr b="1" i="1" sz="2040">
              <a:solidFill>
                <a:srgbClr val="FFFFFF"/>
              </a:solidFill>
            </a:endParaRPr>
          </a:p>
          <a:p>
            <a:pPr lvl="1" marL="596809" indent="-208189" defTabSz="777240">
              <a:lnSpc>
                <a:spcPct val="90000"/>
              </a:lnSpc>
              <a:spcBef>
                <a:spcPts val="400"/>
              </a:spcBef>
              <a:buClr>
                <a:srgbClr val="FFFFFF"/>
              </a:buClr>
              <a:defRPr sz="1800"/>
            </a:pPr>
            <a:r>
              <a:rPr sz="2040">
                <a:solidFill>
                  <a:srgbClr val="FFFFFF"/>
                </a:solidFill>
              </a:rPr>
              <a:t>Comprehensive </a:t>
            </a:r>
            <a:r>
              <a:rPr b="1" sz="2040">
                <a:solidFill>
                  <a:srgbClr val="FFCC00"/>
                </a:solidFill>
              </a:rPr>
              <a:t>University / Industry Relations</a:t>
            </a:r>
          </a:p>
        </p:txBody>
      </p:sp>
      <p:sp>
        <p:nvSpPr>
          <p:cNvPr id="95" name="Shape 95"/>
          <p:cNvSpPr/>
          <p:nvPr/>
        </p:nvSpPr>
        <p:spPr>
          <a:xfrm>
            <a:off x="1295400" y="533400"/>
            <a:ext cx="6781800" cy="48273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600"/>
              </a:spcBef>
              <a:defRPr b="1" sz="2800">
                <a:solidFill>
                  <a:srgbClr val="FFFFFF"/>
                </a:solidFill>
              </a:defRPr>
            </a:lvl1pPr>
          </a:lstStyle>
          <a:p>
            <a:pPr lvl="0">
              <a:defRPr b="0" sz="1800">
                <a:solidFill>
                  <a:srgbClr val="000000"/>
                </a:solidFill>
              </a:defRPr>
            </a:pPr>
            <a:r>
              <a:rPr b="1" sz="2800">
                <a:solidFill>
                  <a:srgbClr val="FFFFFF"/>
                </a:solidFill>
              </a:rPr>
              <a:t>Some Thoughts from the Late Eighties</a:t>
            </a:r>
          </a:p>
        </p:txBody>
      </p:sp>
      <p:sp>
        <p:nvSpPr>
          <p:cNvPr id="96" name="Shape 96"/>
          <p:cNvSpPr/>
          <p:nvPr/>
        </p:nvSpPr>
        <p:spPr>
          <a:xfrm>
            <a:off x="457200" y="6462712"/>
            <a:ext cx="2209800" cy="4902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1400">
                <a:solidFill>
                  <a:srgbClr val="262626"/>
                </a:solidFill>
                <a:latin typeface="Times"/>
                <a:ea typeface="Times"/>
                <a:cs typeface="Times"/>
                <a:sym typeface="Times"/>
              </a:rPr>
              <a:t>School of Engineering</a:t>
            </a:r>
            <a:endParaRPr sz="1400">
              <a:solidFill>
                <a:srgbClr val="3333CC"/>
              </a:solidFill>
              <a:latin typeface="Times"/>
              <a:ea typeface="Times"/>
              <a:cs typeface="Times"/>
              <a:sym typeface="Times"/>
            </a:endParaRPr>
          </a:p>
          <a:p>
            <a:pPr lvl="0">
              <a:defRPr sz="1800"/>
            </a:pPr>
            <a:r>
              <a:rPr sz="1400">
                <a:solidFill>
                  <a:srgbClr val="262626"/>
                </a:solidFill>
                <a:latin typeface="Times"/>
                <a:ea typeface="Times"/>
                <a:cs typeface="Times"/>
                <a:sym typeface="Times"/>
              </a:rPr>
              <a:t>University of Bridgeport</a:t>
            </a:r>
          </a:p>
        </p:txBody>
      </p:sp>
      <p:sp>
        <p:nvSpPr>
          <p:cNvPr id="97" name="Shape 97"/>
          <p:cNvSpPr/>
          <p:nvPr>
            <p:ph type="sldNum" sz="quarter" idx="2"/>
          </p:nvPr>
        </p:nvSpPr>
        <p:spPr>
          <a:xfrm>
            <a:off x="8915400" y="6686550"/>
            <a:ext cx="381000" cy="22574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algn="l">
              <a:defRPr sz="1000">
                <a:solidFill>
                  <a:srgbClr val="262626"/>
                </a:solidFill>
              </a:defRPr>
            </a:lvl1pPr>
          </a:lstStyle>
          <a:p>
            <a:pPr lvl="0">
              <a:defRPr sz="1800">
                <a:solidFill>
                  <a:srgbClr val="000000"/>
                </a:solidFill>
              </a:defRPr>
            </a:pPr>
            <a:fld id="{86CB4B4D-7CA3-9044-876B-883B54F8677D}" type="slidenum">
              <a:rPr sz="1000">
                <a:solidFill>
                  <a:srgbClr val="262626"/>
                </a:solidFill>
              </a:rPr>
            </a:fld>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 grpId="1" fill="hold">
                                  <p:stCondLst>
                                    <p:cond delay="0"/>
                                  </p:stCondLst>
                                  <p:iterate type="el" backwards="0">
                                    <p:tmAbs val="0"/>
                                  </p:iterate>
                                  <p:childTnLst>
                                    <p:set>
                                      <p:cBhvr>
                                        <p:cTn id="6" fill="hold"/>
                                        <p:tgtEl>
                                          <p:spTgt spid="94">
                                            <p:bg/>
                                          </p:spTgt>
                                        </p:tgtEl>
                                        <p:attrNameLst>
                                          <p:attrName>style.visibility</p:attrName>
                                        </p:attrNameLst>
                                      </p:cBhvr>
                                      <p:to>
                                        <p:strVal val="visible"/>
                                      </p:to>
                                    </p:set>
                                    <p:anim calcmode="lin" valueType="num">
                                      <p:cBhvr>
                                        <p:cTn id="7" dur="500" fill="hold"/>
                                        <p:tgtEl>
                                          <p:spTgt spid="94">
                                            <p:bg/>
                                          </p:spTgt>
                                        </p:tgtEl>
                                        <p:attrNameLst>
                                          <p:attrName>ppt_x</p:attrName>
                                        </p:attrNameLst>
                                      </p:cBhvr>
                                      <p:tavLst>
                                        <p:tav tm="0">
                                          <p:val>
                                            <p:strVal val="0-#ppt_w/2"/>
                                          </p:val>
                                        </p:tav>
                                        <p:tav tm="100000">
                                          <p:val>
                                            <p:strVal val="#ppt_x"/>
                                          </p:val>
                                        </p:tav>
                                      </p:tavLst>
                                    </p:anim>
                                    <p:anim calcmode="lin" valueType="num">
                                      <p:cBhvr>
                                        <p:cTn id="8" dur="500" fill="hold"/>
                                        <p:tgtEl>
                                          <p:spTgt spid="94">
                                            <p:bg/>
                                          </p:spTgt>
                                        </p:tgtEl>
                                        <p:attrNameLst>
                                          <p:attrName>ppt_y</p:attrName>
                                        </p:attrNameLst>
                                      </p:cBhvr>
                                      <p:tavLst>
                                        <p:tav tm="0">
                                          <p:val>
                                            <p:strVal val="#ppt_y"/>
                                          </p:val>
                                        </p:tav>
                                        <p:tav tm="100000">
                                          <p:val>
                                            <p:strVal val="#ppt_y"/>
                                          </p:val>
                                        </p:tav>
                                      </p:tavLst>
                                    </p:anim>
                                  </p:childTnLst>
                                </p:cTn>
                              </p:par>
                              <p:par>
                                <p:cTn id="9" presetClass="entr" presetSubtype="8" presetID="2" grpId="1" fill="hold">
                                  <p:stCondLst>
                                    <p:cond delay="0"/>
                                  </p:stCondLst>
                                  <p:iterate type="el" backwards="0">
                                    <p:tmAbs val="0"/>
                                  </p:iterate>
                                  <p:childTnLst>
                                    <p:set>
                                      <p:cBhvr>
                                        <p:cTn id="10" fill="hold"/>
                                        <p:tgtEl>
                                          <p:spTgt spid="94">
                                            <p:txEl>
                                              <p:pRg st="0" end="0"/>
                                            </p:txEl>
                                          </p:spTgt>
                                        </p:tgtEl>
                                        <p:attrNameLst>
                                          <p:attrName>style.visibility</p:attrName>
                                        </p:attrNameLst>
                                      </p:cBhvr>
                                      <p:to>
                                        <p:strVal val="visible"/>
                                      </p:to>
                                    </p:set>
                                    <p:anim calcmode="lin" valueType="num">
                                      <p:cBhvr>
                                        <p:cTn id="11" dur="500" fill="hold"/>
                                        <p:tgtEl>
                                          <p:spTgt spid="94">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9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8" presetID="2" grpId="1" fill="hold">
                                  <p:stCondLst>
                                    <p:cond delay="0"/>
                                  </p:stCondLst>
                                  <p:iterate type="el" backwards="0">
                                    <p:tmAbs val="0"/>
                                  </p:iterate>
                                  <p:childTnLst>
                                    <p:set>
                                      <p:cBhvr>
                                        <p:cTn id="16" fill="hold"/>
                                        <p:tgtEl>
                                          <p:spTgt spid="94">
                                            <p:txEl>
                                              <p:pRg st="1" end="1"/>
                                            </p:txEl>
                                          </p:spTgt>
                                        </p:tgtEl>
                                        <p:attrNameLst>
                                          <p:attrName>style.visibility</p:attrName>
                                        </p:attrNameLst>
                                      </p:cBhvr>
                                      <p:to>
                                        <p:strVal val="visible"/>
                                      </p:to>
                                    </p:set>
                                    <p:anim calcmode="lin" valueType="num">
                                      <p:cBhvr>
                                        <p:cTn id="17" dur="500" fill="hold"/>
                                        <p:tgtEl>
                                          <p:spTgt spid="94">
                                            <p:txEl>
                                              <p:pRg st="1" end="1"/>
                                            </p:txEl>
                                          </p:spTgt>
                                        </p:tgtEl>
                                        <p:attrNameLst>
                                          <p:attrName>ppt_x</p:attrName>
                                        </p:attrNameLst>
                                      </p:cBhvr>
                                      <p:tavLst>
                                        <p:tav tm="0">
                                          <p:val>
                                            <p:strVal val="0-#ppt_w/2"/>
                                          </p:val>
                                        </p:tav>
                                        <p:tav tm="100000">
                                          <p:val>
                                            <p:strVal val="#ppt_x"/>
                                          </p:val>
                                        </p:tav>
                                      </p:tavLst>
                                    </p:anim>
                                    <p:anim calcmode="lin" valueType="num">
                                      <p:cBhvr>
                                        <p:cTn id="18" dur="500" fill="hold"/>
                                        <p:tgtEl>
                                          <p:spTgt spid="94">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nodeType="afterEffect" presetClass="entr" presetSubtype="8" presetID="2" grpId="1" fill="hold">
                                  <p:stCondLst>
                                    <p:cond delay="0"/>
                                  </p:stCondLst>
                                  <p:iterate type="el" backwards="0">
                                    <p:tmAbs val="0"/>
                                  </p:iterate>
                                  <p:childTnLst>
                                    <p:set>
                                      <p:cBhvr>
                                        <p:cTn id="21" fill="hold"/>
                                        <p:tgtEl>
                                          <p:spTgt spid="94">
                                            <p:txEl>
                                              <p:pRg st="2" end="2"/>
                                            </p:txEl>
                                          </p:spTgt>
                                        </p:tgtEl>
                                        <p:attrNameLst>
                                          <p:attrName>style.visibility</p:attrName>
                                        </p:attrNameLst>
                                      </p:cBhvr>
                                      <p:to>
                                        <p:strVal val="visible"/>
                                      </p:to>
                                    </p:set>
                                    <p:anim calcmode="lin" valueType="num">
                                      <p:cBhvr>
                                        <p:cTn id="22" dur="500" fill="hold"/>
                                        <p:tgtEl>
                                          <p:spTgt spid="94">
                                            <p:txEl>
                                              <p:pRg st="2" end="2"/>
                                            </p:txEl>
                                          </p:spTgt>
                                        </p:tgtEl>
                                        <p:attrNameLst>
                                          <p:attrName>ppt_x</p:attrName>
                                        </p:attrNameLst>
                                      </p:cBhvr>
                                      <p:tavLst>
                                        <p:tav tm="0">
                                          <p:val>
                                            <p:strVal val="0-#ppt_w/2"/>
                                          </p:val>
                                        </p:tav>
                                        <p:tav tm="100000">
                                          <p:val>
                                            <p:strVal val="#ppt_x"/>
                                          </p:val>
                                        </p:tav>
                                      </p:tavLst>
                                    </p:anim>
                                    <p:anim calcmode="lin" valueType="num">
                                      <p:cBhvr>
                                        <p:cTn id="23" dur="500" fill="hold"/>
                                        <p:tgtEl>
                                          <p:spTgt spid="94">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nodeType="afterEffect" presetClass="entr" presetSubtype="8" presetID="2" grpId="1" fill="hold">
                                  <p:stCondLst>
                                    <p:cond delay="0"/>
                                  </p:stCondLst>
                                  <p:iterate type="el" backwards="0">
                                    <p:tmAbs val="0"/>
                                  </p:iterate>
                                  <p:childTnLst>
                                    <p:set>
                                      <p:cBhvr>
                                        <p:cTn id="26" fill="hold"/>
                                        <p:tgtEl>
                                          <p:spTgt spid="94">
                                            <p:txEl>
                                              <p:pRg st="3" end="3"/>
                                            </p:txEl>
                                          </p:spTgt>
                                        </p:tgtEl>
                                        <p:attrNameLst>
                                          <p:attrName>style.visibility</p:attrName>
                                        </p:attrNameLst>
                                      </p:cBhvr>
                                      <p:to>
                                        <p:strVal val="visible"/>
                                      </p:to>
                                    </p:set>
                                    <p:anim calcmode="lin" valueType="num">
                                      <p:cBhvr>
                                        <p:cTn id="27" dur="500" fill="hold"/>
                                        <p:tgtEl>
                                          <p:spTgt spid="94">
                                            <p:txEl>
                                              <p:pRg st="3" end="3"/>
                                            </p:txEl>
                                          </p:spTgt>
                                        </p:tgtEl>
                                        <p:attrNameLst>
                                          <p:attrName>ppt_x</p:attrName>
                                        </p:attrNameLst>
                                      </p:cBhvr>
                                      <p:tavLst>
                                        <p:tav tm="0">
                                          <p:val>
                                            <p:strVal val="0-#ppt_w/2"/>
                                          </p:val>
                                        </p:tav>
                                        <p:tav tm="100000">
                                          <p:val>
                                            <p:strVal val="#ppt_x"/>
                                          </p:val>
                                        </p:tav>
                                      </p:tavLst>
                                    </p:anim>
                                    <p:anim calcmode="lin" valueType="num">
                                      <p:cBhvr>
                                        <p:cTn id="28" dur="500" fill="hold"/>
                                        <p:tgtEl>
                                          <p:spTgt spid="9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8" presetID="2" grpId="1" fill="hold">
                                  <p:stCondLst>
                                    <p:cond delay="0"/>
                                  </p:stCondLst>
                                  <p:iterate type="el" backwards="0">
                                    <p:tmAbs val="0"/>
                                  </p:iterate>
                                  <p:childTnLst>
                                    <p:set>
                                      <p:cBhvr>
                                        <p:cTn id="32" fill="hold"/>
                                        <p:tgtEl>
                                          <p:spTgt spid="94">
                                            <p:txEl>
                                              <p:pRg st="4" end="4"/>
                                            </p:txEl>
                                          </p:spTgt>
                                        </p:tgtEl>
                                        <p:attrNameLst>
                                          <p:attrName>style.visibility</p:attrName>
                                        </p:attrNameLst>
                                      </p:cBhvr>
                                      <p:to>
                                        <p:strVal val="visible"/>
                                      </p:to>
                                    </p:set>
                                    <p:anim calcmode="lin" valueType="num">
                                      <p:cBhvr>
                                        <p:cTn id="33" dur="500" fill="hold"/>
                                        <p:tgtEl>
                                          <p:spTgt spid="94">
                                            <p:txEl>
                                              <p:pRg st="4" end="4"/>
                                            </p:txEl>
                                          </p:spTgt>
                                        </p:tgtEl>
                                        <p:attrNameLst>
                                          <p:attrName>ppt_x</p:attrName>
                                        </p:attrNameLst>
                                      </p:cBhvr>
                                      <p:tavLst>
                                        <p:tav tm="0">
                                          <p:val>
                                            <p:strVal val="0-#ppt_w/2"/>
                                          </p:val>
                                        </p:tav>
                                        <p:tav tm="100000">
                                          <p:val>
                                            <p:strVal val="#ppt_x"/>
                                          </p:val>
                                        </p:tav>
                                      </p:tavLst>
                                    </p:anim>
                                    <p:anim calcmode="lin" valueType="num">
                                      <p:cBhvr>
                                        <p:cTn id="34" dur="500" fill="hold"/>
                                        <p:tgtEl>
                                          <p:spTgt spid="94">
                                            <p:txEl>
                                              <p:pRg st="4" end="4"/>
                                            </p:txEl>
                                          </p:spTgt>
                                        </p:tgtEl>
                                        <p:attrNameLst>
                                          <p:attrName>ppt_y</p:attrName>
                                        </p:attrNameLst>
                                      </p:cBhvr>
                                      <p:tavLst>
                                        <p:tav tm="0">
                                          <p:val>
                                            <p:strVal val="#ppt_y"/>
                                          </p:val>
                                        </p:tav>
                                        <p:tav tm="100000">
                                          <p:val>
                                            <p:strVal val="#ppt_y"/>
                                          </p:val>
                                        </p:tav>
                                      </p:tavLst>
                                    </p:anim>
                                  </p:childTnLst>
                                </p:cTn>
                              </p:par>
                            </p:childTnLst>
                          </p:cTn>
                        </p:par>
                        <p:par>
                          <p:cTn id="35" fill="hold">
                            <p:stCondLst>
                              <p:cond delay="500"/>
                            </p:stCondLst>
                            <p:childTnLst>
                              <p:par>
                                <p:cTn id="36" nodeType="afterEffect" presetClass="entr" presetSubtype="8" presetID="2" grpId="1" fill="hold">
                                  <p:stCondLst>
                                    <p:cond delay="0"/>
                                  </p:stCondLst>
                                  <p:iterate type="el" backwards="0">
                                    <p:tmAbs val="0"/>
                                  </p:iterate>
                                  <p:childTnLst>
                                    <p:set>
                                      <p:cBhvr>
                                        <p:cTn id="37" fill="hold"/>
                                        <p:tgtEl>
                                          <p:spTgt spid="94">
                                            <p:txEl>
                                              <p:pRg st="5" end="5"/>
                                            </p:txEl>
                                          </p:spTgt>
                                        </p:tgtEl>
                                        <p:attrNameLst>
                                          <p:attrName>style.visibility</p:attrName>
                                        </p:attrNameLst>
                                      </p:cBhvr>
                                      <p:to>
                                        <p:strVal val="visible"/>
                                      </p:to>
                                    </p:set>
                                    <p:anim calcmode="lin" valueType="num">
                                      <p:cBhvr>
                                        <p:cTn id="38" dur="500" fill="hold"/>
                                        <p:tgtEl>
                                          <p:spTgt spid="94">
                                            <p:txEl>
                                              <p:pRg st="5" end="5"/>
                                            </p:txEl>
                                          </p:spTgt>
                                        </p:tgtEl>
                                        <p:attrNameLst>
                                          <p:attrName>ppt_x</p:attrName>
                                        </p:attrNameLst>
                                      </p:cBhvr>
                                      <p:tavLst>
                                        <p:tav tm="0">
                                          <p:val>
                                            <p:strVal val="0-#ppt_w/2"/>
                                          </p:val>
                                        </p:tav>
                                        <p:tav tm="100000">
                                          <p:val>
                                            <p:strVal val="#ppt_x"/>
                                          </p:val>
                                        </p:tav>
                                      </p:tavLst>
                                    </p:anim>
                                    <p:anim calcmode="lin" valueType="num">
                                      <p:cBhvr>
                                        <p:cTn id="39" dur="500" fill="hold"/>
                                        <p:tgtEl>
                                          <p:spTgt spid="94">
                                            <p:txEl>
                                              <p:pRg st="5" end="5"/>
                                            </p:txEl>
                                          </p:spTgt>
                                        </p:tgtEl>
                                        <p:attrNameLst>
                                          <p:attrName>ppt_y</p:attrName>
                                        </p:attrNameLst>
                                      </p:cBhvr>
                                      <p:tavLst>
                                        <p:tav tm="0">
                                          <p:val>
                                            <p:strVal val="#ppt_y"/>
                                          </p:val>
                                        </p:tav>
                                        <p:tav tm="100000">
                                          <p:val>
                                            <p:strVal val="#ppt_y"/>
                                          </p:val>
                                        </p:tav>
                                      </p:tavLst>
                                    </p:anim>
                                  </p:childTnLst>
                                </p:cTn>
                              </p:par>
                            </p:childTnLst>
                          </p:cTn>
                        </p:par>
                        <p:par>
                          <p:cTn id="40" fill="hold">
                            <p:stCondLst>
                              <p:cond delay="1000"/>
                            </p:stCondLst>
                            <p:childTnLst>
                              <p:par>
                                <p:cTn id="41" nodeType="afterEffect" presetClass="entr" presetSubtype="8" presetID="2" grpId="1" fill="hold">
                                  <p:stCondLst>
                                    <p:cond delay="0"/>
                                  </p:stCondLst>
                                  <p:iterate type="el" backwards="0">
                                    <p:tmAbs val="0"/>
                                  </p:iterate>
                                  <p:childTnLst>
                                    <p:set>
                                      <p:cBhvr>
                                        <p:cTn id="42" fill="hold"/>
                                        <p:tgtEl>
                                          <p:spTgt spid="94">
                                            <p:txEl>
                                              <p:pRg st="6" end="6"/>
                                            </p:txEl>
                                          </p:spTgt>
                                        </p:tgtEl>
                                        <p:attrNameLst>
                                          <p:attrName>style.visibility</p:attrName>
                                        </p:attrNameLst>
                                      </p:cBhvr>
                                      <p:to>
                                        <p:strVal val="visible"/>
                                      </p:to>
                                    </p:set>
                                    <p:anim calcmode="lin" valueType="num">
                                      <p:cBhvr>
                                        <p:cTn id="43" dur="500" fill="hold"/>
                                        <p:tgtEl>
                                          <p:spTgt spid="94">
                                            <p:txEl>
                                              <p:pRg st="6" end="6"/>
                                            </p:txEl>
                                          </p:spTgt>
                                        </p:tgtEl>
                                        <p:attrNameLst>
                                          <p:attrName>ppt_x</p:attrName>
                                        </p:attrNameLst>
                                      </p:cBhvr>
                                      <p:tavLst>
                                        <p:tav tm="0">
                                          <p:val>
                                            <p:strVal val="0-#ppt_w/2"/>
                                          </p:val>
                                        </p:tav>
                                        <p:tav tm="100000">
                                          <p:val>
                                            <p:strVal val="#ppt_x"/>
                                          </p:val>
                                        </p:tav>
                                      </p:tavLst>
                                    </p:anim>
                                    <p:anim calcmode="lin" valueType="num">
                                      <p:cBhvr>
                                        <p:cTn id="44" dur="500" fill="hold"/>
                                        <p:tgtEl>
                                          <p:spTgt spid="9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8" presetID="2" grpId="1" fill="hold">
                                  <p:stCondLst>
                                    <p:cond delay="0"/>
                                  </p:stCondLst>
                                  <p:iterate type="el" backwards="0">
                                    <p:tmAbs val="0"/>
                                  </p:iterate>
                                  <p:childTnLst>
                                    <p:set>
                                      <p:cBhvr>
                                        <p:cTn id="48" fill="hold"/>
                                        <p:tgtEl>
                                          <p:spTgt spid="94">
                                            <p:txEl>
                                              <p:pRg st="7" end="7"/>
                                            </p:txEl>
                                          </p:spTgt>
                                        </p:tgtEl>
                                        <p:attrNameLst>
                                          <p:attrName>style.visibility</p:attrName>
                                        </p:attrNameLst>
                                      </p:cBhvr>
                                      <p:to>
                                        <p:strVal val="visible"/>
                                      </p:to>
                                    </p:set>
                                    <p:anim calcmode="lin" valueType="num">
                                      <p:cBhvr>
                                        <p:cTn id="49" dur="500" fill="hold"/>
                                        <p:tgtEl>
                                          <p:spTgt spid="94">
                                            <p:txEl>
                                              <p:pRg st="7" end="7"/>
                                            </p:txEl>
                                          </p:spTgt>
                                        </p:tgtEl>
                                        <p:attrNameLst>
                                          <p:attrName>ppt_x</p:attrName>
                                        </p:attrNameLst>
                                      </p:cBhvr>
                                      <p:tavLst>
                                        <p:tav tm="0">
                                          <p:val>
                                            <p:strVal val="0-#ppt_w/2"/>
                                          </p:val>
                                        </p:tav>
                                        <p:tav tm="100000">
                                          <p:val>
                                            <p:strVal val="#ppt_x"/>
                                          </p:val>
                                        </p:tav>
                                      </p:tavLst>
                                    </p:anim>
                                    <p:anim calcmode="lin" valueType="num">
                                      <p:cBhvr>
                                        <p:cTn id="50" dur="500" fill="hold"/>
                                        <p:tgtEl>
                                          <p:spTgt spid="94">
                                            <p:txEl>
                                              <p:pRg st="7" end="7"/>
                                            </p:txEl>
                                          </p:spTgt>
                                        </p:tgtEl>
                                        <p:attrNameLst>
                                          <p:attrName>ppt_y</p:attrName>
                                        </p:attrNameLst>
                                      </p:cBhvr>
                                      <p:tavLst>
                                        <p:tav tm="0">
                                          <p:val>
                                            <p:strVal val="#ppt_y"/>
                                          </p:val>
                                        </p:tav>
                                        <p:tav tm="100000">
                                          <p:val>
                                            <p:strVal val="#ppt_y"/>
                                          </p:val>
                                        </p:tav>
                                      </p:tavLst>
                                    </p:anim>
                                  </p:childTnLst>
                                </p:cTn>
                              </p:par>
                            </p:childTnLst>
                          </p:cTn>
                        </p:par>
                        <p:par>
                          <p:cTn id="51" fill="hold">
                            <p:stCondLst>
                              <p:cond delay="500"/>
                            </p:stCondLst>
                            <p:childTnLst>
                              <p:par>
                                <p:cTn id="52" nodeType="afterEffect" presetClass="entr" presetSubtype="8" presetID="2" grpId="1" fill="hold">
                                  <p:stCondLst>
                                    <p:cond delay="0"/>
                                  </p:stCondLst>
                                  <p:iterate type="el" backwards="0">
                                    <p:tmAbs val="0"/>
                                  </p:iterate>
                                  <p:childTnLst>
                                    <p:set>
                                      <p:cBhvr>
                                        <p:cTn id="53" fill="hold"/>
                                        <p:tgtEl>
                                          <p:spTgt spid="94">
                                            <p:txEl>
                                              <p:pRg st="8" end="8"/>
                                            </p:txEl>
                                          </p:spTgt>
                                        </p:tgtEl>
                                        <p:attrNameLst>
                                          <p:attrName>style.visibility</p:attrName>
                                        </p:attrNameLst>
                                      </p:cBhvr>
                                      <p:to>
                                        <p:strVal val="visible"/>
                                      </p:to>
                                    </p:set>
                                    <p:anim calcmode="lin" valueType="num">
                                      <p:cBhvr>
                                        <p:cTn id="54" dur="500" fill="hold"/>
                                        <p:tgtEl>
                                          <p:spTgt spid="94">
                                            <p:txEl>
                                              <p:pRg st="8" end="8"/>
                                            </p:txEl>
                                          </p:spTgt>
                                        </p:tgtEl>
                                        <p:attrNameLst>
                                          <p:attrName>ppt_x</p:attrName>
                                        </p:attrNameLst>
                                      </p:cBhvr>
                                      <p:tavLst>
                                        <p:tav tm="0">
                                          <p:val>
                                            <p:strVal val="0-#ppt_w/2"/>
                                          </p:val>
                                        </p:tav>
                                        <p:tav tm="100000">
                                          <p:val>
                                            <p:strVal val="#ppt_x"/>
                                          </p:val>
                                        </p:tav>
                                      </p:tavLst>
                                    </p:anim>
                                    <p:anim calcmode="lin" valueType="num">
                                      <p:cBhvr>
                                        <p:cTn id="55" dur="500" fill="hold"/>
                                        <p:tgtEl>
                                          <p:spTgt spid="94">
                                            <p:txEl>
                                              <p:pRg st="8" end="8"/>
                                            </p:txEl>
                                          </p:spTgt>
                                        </p:tgtEl>
                                        <p:attrNameLst>
                                          <p:attrName>ppt_y</p:attrName>
                                        </p:attrNameLst>
                                      </p:cBhvr>
                                      <p:tavLst>
                                        <p:tav tm="0">
                                          <p:val>
                                            <p:strVal val="#ppt_y"/>
                                          </p:val>
                                        </p:tav>
                                        <p:tav tm="100000">
                                          <p:val>
                                            <p:strVal val="#ppt_y"/>
                                          </p:val>
                                        </p:tav>
                                      </p:tavLst>
                                    </p:anim>
                                  </p:childTnLst>
                                </p:cTn>
                              </p:par>
                            </p:childTnLst>
                          </p:cTn>
                        </p:par>
                        <p:par>
                          <p:cTn id="56" fill="hold">
                            <p:stCondLst>
                              <p:cond delay="1000"/>
                            </p:stCondLst>
                            <p:childTnLst>
                              <p:par>
                                <p:cTn id="57" nodeType="afterEffect" presetClass="entr" presetSubtype="8" presetID="2" grpId="1" fill="hold">
                                  <p:stCondLst>
                                    <p:cond delay="0"/>
                                  </p:stCondLst>
                                  <p:iterate type="el" backwards="0">
                                    <p:tmAbs val="0"/>
                                  </p:iterate>
                                  <p:childTnLst>
                                    <p:set>
                                      <p:cBhvr>
                                        <p:cTn id="58" fill="hold"/>
                                        <p:tgtEl>
                                          <p:spTgt spid="94">
                                            <p:txEl>
                                              <p:pRg st="9" end="9"/>
                                            </p:txEl>
                                          </p:spTgt>
                                        </p:tgtEl>
                                        <p:attrNameLst>
                                          <p:attrName>style.visibility</p:attrName>
                                        </p:attrNameLst>
                                      </p:cBhvr>
                                      <p:to>
                                        <p:strVal val="visible"/>
                                      </p:to>
                                    </p:set>
                                    <p:anim calcmode="lin" valueType="num">
                                      <p:cBhvr>
                                        <p:cTn id="59" dur="500" fill="hold"/>
                                        <p:tgtEl>
                                          <p:spTgt spid="94">
                                            <p:txEl>
                                              <p:pRg st="9" end="9"/>
                                            </p:txEl>
                                          </p:spTgt>
                                        </p:tgtEl>
                                        <p:attrNameLst>
                                          <p:attrName>ppt_x</p:attrName>
                                        </p:attrNameLst>
                                      </p:cBhvr>
                                      <p:tavLst>
                                        <p:tav tm="0">
                                          <p:val>
                                            <p:strVal val="0-#ppt_w/2"/>
                                          </p:val>
                                        </p:tav>
                                        <p:tav tm="100000">
                                          <p:val>
                                            <p:strVal val="#ppt_x"/>
                                          </p:val>
                                        </p:tav>
                                      </p:tavLst>
                                    </p:anim>
                                    <p:anim calcmode="lin" valueType="num">
                                      <p:cBhvr>
                                        <p:cTn id="60" dur="500" fill="hold"/>
                                        <p:tgtEl>
                                          <p:spTgt spid="94">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nodeType="clickEffect" presetClass="entr" presetSubtype="8" presetID="2" grpId="1" fill="hold">
                                  <p:stCondLst>
                                    <p:cond delay="0"/>
                                  </p:stCondLst>
                                  <p:iterate type="el" backwards="0">
                                    <p:tmAbs val="0"/>
                                  </p:iterate>
                                  <p:childTnLst>
                                    <p:set>
                                      <p:cBhvr>
                                        <p:cTn id="64" fill="hold"/>
                                        <p:tgtEl>
                                          <p:spTgt spid="94">
                                            <p:txEl>
                                              <p:pRg st="10" end="10"/>
                                            </p:txEl>
                                          </p:spTgt>
                                        </p:tgtEl>
                                        <p:attrNameLst>
                                          <p:attrName>style.visibility</p:attrName>
                                        </p:attrNameLst>
                                      </p:cBhvr>
                                      <p:to>
                                        <p:strVal val="visible"/>
                                      </p:to>
                                    </p:set>
                                    <p:anim calcmode="lin" valueType="num">
                                      <p:cBhvr>
                                        <p:cTn id="65" dur="500" fill="hold"/>
                                        <p:tgtEl>
                                          <p:spTgt spid="94">
                                            <p:txEl>
                                              <p:pRg st="10" end="10"/>
                                            </p:txEl>
                                          </p:spTgt>
                                        </p:tgtEl>
                                        <p:attrNameLst>
                                          <p:attrName>ppt_x</p:attrName>
                                        </p:attrNameLst>
                                      </p:cBhvr>
                                      <p:tavLst>
                                        <p:tav tm="0">
                                          <p:val>
                                            <p:strVal val="0-#ppt_w/2"/>
                                          </p:val>
                                        </p:tav>
                                        <p:tav tm="100000">
                                          <p:val>
                                            <p:strVal val="#ppt_x"/>
                                          </p:val>
                                        </p:tav>
                                      </p:tavLst>
                                    </p:anim>
                                    <p:anim calcmode="lin" valueType="num">
                                      <p:cBhvr>
                                        <p:cTn id="66" dur="500" fill="hold"/>
                                        <p:tgtEl>
                                          <p:spTgt spid="94">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94" grpId="1"/>
    </p:bldLst>
  </p:timing>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5" name="Shape 325"/>
          <p:cNvSpPr/>
          <p:nvPr/>
        </p:nvSpPr>
        <p:spPr>
          <a:xfrm>
            <a:off x="3505200" y="6705600"/>
            <a:ext cx="3124200" cy="2135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a:solidFill>
                  <a:srgbClr val="262626"/>
                </a:solidFill>
                <a:latin typeface="Times"/>
                <a:ea typeface="Times"/>
                <a:cs typeface="Times"/>
                <a:sym typeface="Times"/>
              </a:defRPr>
            </a:lvl1pPr>
          </a:lstStyle>
          <a:p>
            <a:pPr lvl="0">
              <a:defRPr sz="1800">
                <a:solidFill>
                  <a:srgbClr val="000000"/>
                </a:solidFill>
              </a:defRPr>
            </a:pPr>
            <a:r>
              <a:rPr sz="900">
                <a:solidFill>
                  <a:srgbClr val="262626"/>
                </a:solidFill>
              </a:rPr>
              <a:t>Graduate Education &amp; Research Directions – 9.15.2010</a:t>
            </a:r>
          </a:p>
        </p:txBody>
      </p:sp>
      <p:sp>
        <p:nvSpPr>
          <p:cNvPr id="326" name="Shape 326"/>
          <p:cNvSpPr/>
          <p:nvPr>
            <p:ph type="title"/>
          </p:nvPr>
        </p:nvSpPr>
        <p:spPr>
          <a:xfrm>
            <a:off x="457200" y="504825"/>
            <a:ext cx="8686800" cy="790575"/>
          </a:xfrm>
          <a:prstGeom prst="rect">
            <a:avLst/>
          </a:prstGeom>
        </p:spPr>
        <p:txBody>
          <a:bodyPr lIns="0" tIns="0" rIns="0" bIns="0">
            <a:normAutofit fontScale="100000" lnSpcReduction="0"/>
          </a:bodyPr>
          <a:lstStyle>
            <a:lvl1pPr algn="l">
              <a:defRPr>
                <a:solidFill>
                  <a:srgbClr val="FFFFFF"/>
                </a:solidFill>
              </a:defRPr>
            </a:lvl1pPr>
          </a:lstStyle>
          <a:p>
            <a:pPr lvl="0">
              <a:defRPr sz="1800">
                <a:solidFill>
                  <a:srgbClr val="000000"/>
                </a:solidFill>
              </a:defRPr>
            </a:pPr>
            <a:r>
              <a:rPr sz="4400">
                <a:solidFill>
                  <a:srgbClr val="FFFFFF"/>
                </a:solidFill>
              </a:rPr>
              <a:t>Online Distance Laboratories</a:t>
            </a:r>
          </a:p>
        </p:txBody>
      </p:sp>
      <p:sp>
        <p:nvSpPr>
          <p:cNvPr id="327" name="Shape 327"/>
          <p:cNvSpPr/>
          <p:nvPr>
            <p:ph type="body" idx="1"/>
          </p:nvPr>
        </p:nvSpPr>
        <p:spPr>
          <a:xfrm>
            <a:off x="457200" y="1143000"/>
            <a:ext cx="8305800" cy="4953000"/>
          </a:xfrm>
          <a:prstGeom prst="rect">
            <a:avLst/>
          </a:prstGeom>
        </p:spPr>
        <p:txBody>
          <a:bodyPr lIns="0" tIns="0" rIns="0" bIns="0">
            <a:normAutofit fontScale="100000" lnSpcReduction="0"/>
          </a:bodyPr>
          <a:lstStyle/>
          <a:p>
            <a:pPr lvl="0" marL="571500" indent="-571500">
              <a:buClr>
                <a:srgbClr val="FFC000"/>
              </a:buClr>
              <a:defRPr sz="1800"/>
            </a:pPr>
            <a:endParaRPr sz="2800">
              <a:solidFill>
                <a:srgbClr val="FFC000"/>
              </a:solidFill>
            </a:endParaRPr>
          </a:p>
          <a:p>
            <a:pPr lvl="0" marL="500062" indent="-500062">
              <a:spcBef>
                <a:spcPts val="600"/>
              </a:spcBef>
              <a:buClr>
                <a:srgbClr val="FFC000"/>
              </a:buClr>
              <a:defRPr sz="1800"/>
            </a:pPr>
            <a:r>
              <a:rPr sz="2800">
                <a:solidFill>
                  <a:srgbClr val="FFC000"/>
                </a:solidFill>
              </a:rPr>
              <a:t>Using Automation and Telerobotic (controlling devices from a distance) systems </a:t>
            </a:r>
            <a:endParaRPr sz="2800">
              <a:solidFill>
                <a:srgbClr val="FFC000"/>
              </a:solidFill>
            </a:endParaRPr>
          </a:p>
          <a:p>
            <a:pPr lvl="0" marL="500062" indent="-500062">
              <a:spcBef>
                <a:spcPts val="600"/>
              </a:spcBef>
              <a:buClr>
                <a:srgbClr val="FFC000"/>
              </a:buClr>
              <a:defRPr sz="1800"/>
            </a:pPr>
            <a:r>
              <a:rPr sz="2800">
                <a:solidFill>
                  <a:srgbClr val="FFC000"/>
                </a:solidFill>
              </a:rPr>
              <a:t>Real-time laboratory experience via the internet</a:t>
            </a:r>
            <a:endParaRPr sz="2800">
              <a:solidFill>
                <a:srgbClr val="FFC000"/>
              </a:solidFill>
            </a:endParaRPr>
          </a:p>
          <a:p>
            <a:pPr lvl="0" marL="571500" indent="-571500">
              <a:buClr>
                <a:srgbClr val="FFC000"/>
              </a:buClr>
              <a:defRPr sz="1800"/>
            </a:pPr>
            <a:endParaRPr sz="1300">
              <a:solidFill>
                <a:srgbClr val="FFC000"/>
              </a:solidFill>
            </a:endParaRPr>
          </a:p>
          <a:p>
            <a:pPr lvl="1" marL="769030" indent="-424542">
              <a:spcBef>
                <a:spcPts val="500"/>
              </a:spcBef>
              <a:buClr>
                <a:srgbClr val="FFC000"/>
              </a:buClr>
              <a:buAutoNum type="arabicPeriod" startAt="1"/>
              <a:defRPr sz="1800"/>
            </a:pPr>
            <a:r>
              <a:rPr sz="2400">
                <a:solidFill>
                  <a:srgbClr val="FFC000"/>
                </a:solidFill>
              </a:rPr>
              <a:t>Tele-operation of Mitsubishi Movemaster</a:t>
            </a:r>
            <a:endParaRPr sz="2800"/>
          </a:p>
          <a:p>
            <a:pPr lvl="1" marL="769030" indent="-424542">
              <a:spcBef>
                <a:spcPts val="500"/>
              </a:spcBef>
              <a:buClr>
                <a:srgbClr val="FFC000"/>
              </a:buClr>
              <a:buAutoNum type="arabicPeriod" startAt="1"/>
              <a:defRPr sz="1800"/>
            </a:pPr>
            <a:r>
              <a:rPr sz="2400">
                <a:solidFill>
                  <a:srgbClr val="FFC000"/>
                </a:solidFill>
              </a:rPr>
              <a:t>RISCBOT – A Web Enabled Autonomous Navigational Robot</a:t>
            </a:r>
            <a:endParaRPr sz="2800"/>
          </a:p>
          <a:p>
            <a:pPr lvl="1" marL="769030" indent="-424542">
              <a:spcBef>
                <a:spcPts val="500"/>
              </a:spcBef>
              <a:buClr>
                <a:srgbClr val="FFC000"/>
              </a:buClr>
              <a:buAutoNum type="arabicPeriod" startAt="1"/>
              <a:defRPr sz="1800"/>
            </a:pPr>
            <a:r>
              <a:rPr sz="2400">
                <a:solidFill>
                  <a:srgbClr val="FFC000"/>
                </a:solidFill>
              </a:rPr>
              <a:t>Tele-operation of the FESTO Process Controller</a:t>
            </a:r>
          </a:p>
        </p:txBody>
      </p:sp>
      <p:pic>
        <p:nvPicPr>
          <p:cNvPr id="328" name="image39.png" descr="logo updated1 March 25"/>
          <p:cNvPicPr/>
          <p:nvPr/>
        </p:nvPicPr>
        <p:blipFill>
          <a:blip r:embed="rId2">
            <a:extLst/>
          </a:blip>
          <a:stretch>
            <a:fillRect/>
          </a:stretch>
        </p:blipFill>
        <p:spPr>
          <a:xfrm>
            <a:off x="7391400" y="76200"/>
            <a:ext cx="1689358" cy="1447800"/>
          </a:xfrm>
          <a:prstGeom prst="rect">
            <a:avLst/>
          </a:prstGeom>
          <a:ln w="12700">
            <a:miter lim="400000"/>
          </a:ln>
          <a:effectLst>
            <a:outerShdw sx="100000" sy="100000" kx="0" ky="0" algn="b" rotWithShape="0" blurRad="12700" dist="0" dir="17940000">
              <a:srgbClr val="2D2DB9"/>
            </a:outerShdw>
          </a:effectLst>
        </p:spPr>
      </p:pic>
      <p:sp>
        <p:nvSpPr>
          <p:cNvPr id="329" name="Shape 329"/>
          <p:cNvSpPr/>
          <p:nvPr/>
        </p:nvSpPr>
        <p:spPr>
          <a:xfrm>
            <a:off x="457200" y="6462712"/>
            <a:ext cx="2209800" cy="4902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1400">
                <a:solidFill>
                  <a:srgbClr val="262626"/>
                </a:solidFill>
                <a:latin typeface="Times"/>
                <a:ea typeface="Times"/>
                <a:cs typeface="Times"/>
                <a:sym typeface="Times"/>
              </a:rPr>
              <a:t>School of Engineering</a:t>
            </a:r>
            <a:endParaRPr sz="1400">
              <a:solidFill>
                <a:srgbClr val="3333CC"/>
              </a:solidFill>
              <a:latin typeface="Times"/>
              <a:ea typeface="Times"/>
              <a:cs typeface="Times"/>
              <a:sym typeface="Times"/>
            </a:endParaRPr>
          </a:p>
          <a:p>
            <a:pPr lvl="0">
              <a:defRPr sz="1800"/>
            </a:pPr>
            <a:r>
              <a:rPr sz="1400">
                <a:solidFill>
                  <a:srgbClr val="262626"/>
                </a:solidFill>
                <a:latin typeface="Times"/>
                <a:ea typeface="Times"/>
                <a:cs typeface="Times"/>
                <a:sym typeface="Times"/>
              </a:rPr>
              <a:t>University of Bridgeport</a:t>
            </a:r>
          </a:p>
        </p:txBody>
      </p:sp>
      <p:sp>
        <p:nvSpPr>
          <p:cNvPr id="330" name="Shape 330"/>
          <p:cNvSpPr/>
          <p:nvPr>
            <p:ph type="sldNum" sz="quarter" idx="2"/>
          </p:nvPr>
        </p:nvSpPr>
        <p:spPr>
          <a:xfrm>
            <a:off x="8839200" y="6686550"/>
            <a:ext cx="381000" cy="22574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algn="l">
              <a:defRPr sz="1000">
                <a:solidFill>
                  <a:srgbClr val="262626"/>
                </a:solidFill>
              </a:defRPr>
            </a:lvl1pPr>
          </a:lstStyle>
          <a:p>
            <a:pPr lvl="0">
              <a:defRPr sz="1800">
                <a:solidFill>
                  <a:srgbClr val="000000"/>
                </a:solidFill>
              </a:defRPr>
            </a:pPr>
            <a:fld id="{86CB4B4D-7CA3-9044-876B-883B54F8677D}" type="slidenum">
              <a:rPr sz="1000">
                <a:solidFill>
                  <a:srgbClr val="262626"/>
                </a:solidFill>
              </a:rPr>
            </a:fld>
          </a:p>
        </p:txBody>
      </p:sp>
    </p:spTree>
  </p:cSld>
  <p:clrMapOvr>
    <a:masterClrMapping/>
  </p:clrMapOvr>
  <p:transitio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2" name="Shape 332"/>
          <p:cNvSpPr/>
          <p:nvPr/>
        </p:nvSpPr>
        <p:spPr>
          <a:xfrm>
            <a:off x="3505200" y="6705600"/>
            <a:ext cx="3124200" cy="2135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a:solidFill>
                  <a:srgbClr val="262626"/>
                </a:solidFill>
                <a:latin typeface="Times"/>
                <a:ea typeface="Times"/>
                <a:cs typeface="Times"/>
                <a:sym typeface="Times"/>
              </a:defRPr>
            </a:lvl1pPr>
          </a:lstStyle>
          <a:p>
            <a:pPr lvl="0">
              <a:defRPr sz="1800">
                <a:solidFill>
                  <a:srgbClr val="000000"/>
                </a:solidFill>
              </a:defRPr>
            </a:pPr>
            <a:r>
              <a:rPr sz="900">
                <a:solidFill>
                  <a:srgbClr val="262626"/>
                </a:solidFill>
              </a:rPr>
              <a:t>Graduate Education &amp; Research Directions – 9.15.2010</a:t>
            </a:r>
          </a:p>
        </p:txBody>
      </p:sp>
      <p:sp>
        <p:nvSpPr>
          <p:cNvPr id="333" name="Shape 333"/>
          <p:cNvSpPr/>
          <p:nvPr>
            <p:ph type="title"/>
          </p:nvPr>
        </p:nvSpPr>
        <p:spPr>
          <a:xfrm>
            <a:off x="533400" y="381000"/>
            <a:ext cx="8610600" cy="1143000"/>
          </a:xfrm>
          <a:prstGeom prst="rect">
            <a:avLst/>
          </a:prstGeom>
        </p:spPr>
        <p:txBody>
          <a:bodyPr lIns="0" tIns="0" rIns="0" bIns="0">
            <a:normAutofit fontScale="100000" lnSpcReduction="0"/>
          </a:bodyPr>
          <a:lstStyle/>
          <a:p>
            <a:pPr lvl="0" algn="l" defTabSz="749808">
              <a:defRPr sz="1800">
                <a:solidFill>
                  <a:srgbClr val="000000"/>
                </a:solidFill>
              </a:defRPr>
            </a:pPr>
            <a:r>
              <a:rPr sz="3607">
                <a:solidFill>
                  <a:srgbClr val="FFFFFF"/>
                </a:solidFill>
              </a:rPr>
              <a:t>Capabilities and Research </a:t>
            </a:r>
            <a:br>
              <a:rPr sz="3607">
                <a:solidFill>
                  <a:srgbClr val="FFFFFF"/>
                </a:solidFill>
              </a:rPr>
            </a:br>
            <a:r>
              <a:rPr sz="3607">
                <a:solidFill>
                  <a:srgbClr val="FFFFFF"/>
                </a:solidFill>
              </a:rPr>
              <a:t>Facilities</a:t>
            </a:r>
          </a:p>
        </p:txBody>
      </p:sp>
      <p:sp>
        <p:nvSpPr>
          <p:cNvPr id="334" name="Shape 334"/>
          <p:cNvSpPr/>
          <p:nvPr>
            <p:ph type="body" idx="1"/>
          </p:nvPr>
        </p:nvSpPr>
        <p:spPr>
          <a:xfrm>
            <a:off x="457200" y="2027238"/>
            <a:ext cx="8229600" cy="4525963"/>
          </a:xfrm>
          <a:prstGeom prst="rect">
            <a:avLst/>
          </a:prstGeom>
        </p:spPr>
        <p:txBody>
          <a:bodyPr lIns="0" tIns="0" rIns="0" bIns="0">
            <a:normAutofit fontScale="100000" lnSpcReduction="0"/>
          </a:bodyPr>
          <a:lstStyle/>
          <a:p>
            <a:pPr lvl="0" marL="214312" indent="-214312">
              <a:spcBef>
                <a:spcPts val="400"/>
              </a:spcBef>
              <a:buClr>
                <a:srgbClr val="FFC000"/>
              </a:buClr>
              <a:defRPr sz="1800"/>
            </a:pPr>
            <a:r>
              <a:rPr sz="2000">
                <a:solidFill>
                  <a:srgbClr val="FFC000"/>
                </a:solidFill>
              </a:rPr>
              <a:t>Sensing under uncertainty.</a:t>
            </a:r>
            <a:endParaRPr sz="2000">
              <a:solidFill>
                <a:srgbClr val="FFC000"/>
              </a:solidFill>
            </a:endParaRPr>
          </a:p>
          <a:p>
            <a:pPr lvl="0" marL="214312" indent="-214312">
              <a:spcBef>
                <a:spcPts val="400"/>
              </a:spcBef>
              <a:buClr>
                <a:srgbClr val="FFC000"/>
              </a:buClr>
              <a:defRPr sz="1800"/>
            </a:pPr>
            <a:r>
              <a:rPr sz="2000">
                <a:solidFill>
                  <a:srgbClr val="FFC000"/>
                </a:solidFill>
              </a:rPr>
              <a:t>Sensor-based distributed control schemes.</a:t>
            </a:r>
            <a:endParaRPr sz="2000">
              <a:solidFill>
                <a:srgbClr val="FFC000"/>
              </a:solidFill>
            </a:endParaRPr>
          </a:p>
          <a:p>
            <a:pPr lvl="0" marL="214312" indent="-214312">
              <a:spcBef>
                <a:spcPts val="400"/>
              </a:spcBef>
              <a:buClr>
                <a:srgbClr val="FFC000"/>
              </a:buClr>
              <a:defRPr sz="1800"/>
            </a:pPr>
            <a:r>
              <a:rPr sz="2000">
                <a:solidFill>
                  <a:srgbClr val="FFC000"/>
                </a:solidFill>
              </a:rPr>
              <a:t>Control and planning for autonomous mobile systems.</a:t>
            </a:r>
            <a:endParaRPr sz="2000">
              <a:solidFill>
                <a:srgbClr val="FFC000"/>
              </a:solidFill>
            </a:endParaRPr>
          </a:p>
          <a:p>
            <a:pPr lvl="0" marL="214312" indent="-214312">
              <a:lnSpc>
                <a:spcPct val="90000"/>
              </a:lnSpc>
              <a:spcBef>
                <a:spcPts val="400"/>
              </a:spcBef>
              <a:buClr>
                <a:srgbClr val="FFC000"/>
              </a:buClr>
              <a:defRPr sz="1800"/>
            </a:pPr>
            <a:r>
              <a:rPr sz="2000">
                <a:solidFill>
                  <a:srgbClr val="FFC000"/>
                </a:solidFill>
              </a:rPr>
              <a:t>Modeling and recovering uncertainty in 3-D structure and motion. </a:t>
            </a:r>
            <a:endParaRPr sz="2000">
              <a:solidFill>
                <a:srgbClr val="FFC000"/>
              </a:solidFill>
            </a:endParaRPr>
          </a:p>
          <a:p>
            <a:pPr lvl="0" marL="214312" indent="-214312">
              <a:lnSpc>
                <a:spcPct val="90000"/>
              </a:lnSpc>
              <a:spcBef>
                <a:spcPts val="400"/>
              </a:spcBef>
              <a:buClr>
                <a:srgbClr val="FFC000"/>
              </a:buClr>
              <a:defRPr sz="1800"/>
            </a:pPr>
            <a:r>
              <a:rPr sz="2000">
                <a:solidFill>
                  <a:srgbClr val="FFC000"/>
                </a:solidFill>
              </a:rPr>
              <a:t>Dynamics and kinematics generation and analysis for multi-DOF robots.</a:t>
            </a:r>
            <a:endParaRPr sz="2000">
              <a:solidFill>
                <a:srgbClr val="FFC000"/>
              </a:solidFill>
            </a:endParaRPr>
          </a:p>
          <a:p>
            <a:pPr lvl="0" marL="214312" indent="-214312">
              <a:lnSpc>
                <a:spcPct val="90000"/>
              </a:lnSpc>
              <a:spcBef>
                <a:spcPts val="400"/>
              </a:spcBef>
              <a:buClr>
                <a:srgbClr val="FFC000"/>
              </a:buClr>
              <a:defRPr sz="1800"/>
            </a:pPr>
            <a:r>
              <a:rPr sz="2000">
                <a:solidFill>
                  <a:srgbClr val="FFC000"/>
                </a:solidFill>
              </a:rPr>
              <a:t>Active observation and control of a moving agent under uncertainty.</a:t>
            </a:r>
            <a:endParaRPr sz="2000">
              <a:solidFill>
                <a:srgbClr val="FFC000"/>
              </a:solidFill>
            </a:endParaRPr>
          </a:p>
          <a:p>
            <a:pPr lvl="0" marL="214312" indent="-214312">
              <a:lnSpc>
                <a:spcPct val="90000"/>
              </a:lnSpc>
              <a:spcBef>
                <a:spcPts val="400"/>
              </a:spcBef>
              <a:buClr>
                <a:srgbClr val="FFC000"/>
              </a:buClr>
              <a:defRPr sz="1800"/>
            </a:pPr>
            <a:r>
              <a:rPr sz="2000">
                <a:solidFill>
                  <a:srgbClr val="FFC000"/>
                </a:solidFill>
              </a:rPr>
              <a:t>Automation for genetics application.</a:t>
            </a:r>
            <a:endParaRPr sz="2000">
              <a:solidFill>
                <a:srgbClr val="FFC000"/>
              </a:solidFill>
            </a:endParaRPr>
          </a:p>
          <a:p>
            <a:pPr lvl="0" marL="214312" indent="-214312">
              <a:lnSpc>
                <a:spcPct val="90000"/>
              </a:lnSpc>
              <a:spcBef>
                <a:spcPts val="400"/>
              </a:spcBef>
              <a:buClr>
                <a:srgbClr val="FFC000"/>
              </a:buClr>
              <a:defRPr sz="1800"/>
            </a:pPr>
            <a:r>
              <a:rPr sz="2000">
                <a:solidFill>
                  <a:srgbClr val="FFC000"/>
                </a:solidFill>
              </a:rPr>
              <a:t>Manipulator workspace generation in the presence of obstacles.</a:t>
            </a:r>
            <a:endParaRPr sz="2000">
              <a:solidFill>
                <a:srgbClr val="FFC000"/>
              </a:solidFill>
            </a:endParaRPr>
          </a:p>
          <a:p>
            <a:pPr lvl="0" marL="214312" indent="-214312">
              <a:lnSpc>
                <a:spcPct val="90000"/>
              </a:lnSpc>
              <a:spcBef>
                <a:spcPts val="400"/>
              </a:spcBef>
              <a:buClr>
                <a:srgbClr val="FFC000"/>
              </a:buClr>
              <a:defRPr sz="1800"/>
            </a:pPr>
            <a:r>
              <a:rPr sz="2000">
                <a:solidFill>
                  <a:srgbClr val="FFC000"/>
                </a:solidFill>
              </a:rPr>
              <a:t>Turbulent flow analysis using sensors within a DES framework</a:t>
            </a:r>
          </a:p>
        </p:txBody>
      </p:sp>
      <p:pic>
        <p:nvPicPr>
          <p:cNvPr id="335" name="image39.png" descr="logo updated1 March 25"/>
          <p:cNvPicPr/>
          <p:nvPr/>
        </p:nvPicPr>
        <p:blipFill>
          <a:blip r:embed="rId2">
            <a:extLst/>
          </a:blip>
          <a:stretch>
            <a:fillRect/>
          </a:stretch>
        </p:blipFill>
        <p:spPr>
          <a:xfrm>
            <a:off x="7378441" y="76200"/>
            <a:ext cx="1689359" cy="1447800"/>
          </a:xfrm>
          <a:prstGeom prst="rect">
            <a:avLst/>
          </a:prstGeom>
          <a:ln w="12700">
            <a:miter lim="400000"/>
          </a:ln>
          <a:effectLst>
            <a:outerShdw sx="100000" sy="100000" kx="0" ky="0" algn="b" rotWithShape="0" blurRad="12700" dist="0" dir="17940000">
              <a:srgbClr val="2D2DB9"/>
            </a:outerShdw>
          </a:effectLst>
        </p:spPr>
      </p:pic>
      <p:sp>
        <p:nvSpPr>
          <p:cNvPr id="336" name="Shape 336"/>
          <p:cNvSpPr/>
          <p:nvPr/>
        </p:nvSpPr>
        <p:spPr>
          <a:xfrm>
            <a:off x="457200" y="6462712"/>
            <a:ext cx="2209800" cy="4902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1400">
                <a:solidFill>
                  <a:srgbClr val="262626"/>
                </a:solidFill>
                <a:latin typeface="Times"/>
                <a:ea typeface="Times"/>
                <a:cs typeface="Times"/>
                <a:sym typeface="Times"/>
              </a:rPr>
              <a:t>School of Engineering</a:t>
            </a:r>
            <a:endParaRPr sz="1400">
              <a:solidFill>
                <a:srgbClr val="3333CC"/>
              </a:solidFill>
              <a:latin typeface="Times"/>
              <a:ea typeface="Times"/>
              <a:cs typeface="Times"/>
              <a:sym typeface="Times"/>
            </a:endParaRPr>
          </a:p>
          <a:p>
            <a:pPr lvl="0">
              <a:defRPr sz="1800"/>
            </a:pPr>
            <a:r>
              <a:rPr sz="1400">
                <a:solidFill>
                  <a:srgbClr val="262626"/>
                </a:solidFill>
                <a:latin typeface="Times"/>
                <a:ea typeface="Times"/>
                <a:cs typeface="Times"/>
                <a:sym typeface="Times"/>
              </a:rPr>
              <a:t>University of Bridgeport</a:t>
            </a:r>
          </a:p>
        </p:txBody>
      </p:sp>
      <p:sp>
        <p:nvSpPr>
          <p:cNvPr id="337" name="Shape 337"/>
          <p:cNvSpPr/>
          <p:nvPr>
            <p:ph type="sldNum" sz="quarter" idx="2"/>
          </p:nvPr>
        </p:nvSpPr>
        <p:spPr>
          <a:xfrm>
            <a:off x="8839200" y="6686550"/>
            <a:ext cx="381000" cy="22574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algn="l">
              <a:defRPr sz="1000">
                <a:solidFill>
                  <a:srgbClr val="262626"/>
                </a:solidFill>
              </a:defRPr>
            </a:lvl1pPr>
          </a:lstStyle>
          <a:p>
            <a:pPr lvl="0">
              <a:defRPr sz="1800">
                <a:solidFill>
                  <a:srgbClr val="000000"/>
                </a:solidFill>
              </a:defRPr>
            </a:pPr>
            <a:fld id="{86CB4B4D-7CA3-9044-876B-883B54F8677D}" type="slidenum">
              <a:rPr sz="1000">
                <a:solidFill>
                  <a:srgbClr val="262626"/>
                </a:solidFill>
              </a:rPr>
            </a:fld>
          </a:p>
        </p:txBody>
      </p:sp>
    </p:spTree>
  </p:cSld>
  <p:clrMapOvr>
    <a:masterClrMapping/>
  </p:clrMapOvr>
  <p:transitio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9" name="Shape 339"/>
          <p:cNvSpPr/>
          <p:nvPr/>
        </p:nvSpPr>
        <p:spPr>
          <a:xfrm>
            <a:off x="3505200" y="6705600"/>
            <a:ext cx="3124200" cy="2135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a:solidFill>
                  <a:srgbClr val="262626"/>
                </a:solidFill>
                <a:latin typeface="Times"/>
                <a:ea typeface="Times"/>
                <a:cs typeface="Times"/>
                <a:sym typeface="Times"/>
              </a:defRPr>
            </a:lvl1pPr>
          </a:lstStyle>
          <a:p>
            <a:pPr lvl="0">
              <a:defRPr sz="1800">
                <a:solidFill>
                  <a:srgbClr val="000000"/>
                </a:solidFill>
              </a:defRPr>
            </a:pPr>
            <a:r>
              <a:rPr sz="900">
                <a:solidFill>
                  <a:srgbClr val="262626"/>
                </a:solidFill>
              </a:rPr>
              <a:t>Graduate Education &amp; Research Directions – 9.15.2010</a:t>
            </a:r>
          </a:p>
        </p:txBody>
      </p:sp>
      <p:sp>
        <p:nvSpPr>
          <p:cNvPr id="340" name="Shape 340"/>
          <p:cNvSpPr/>
          <p:nvPr/>
        </p:nvSpPr>
        <p:spPr>
          <a:xfrm>
            <a:off x="609600" y="49212"/>
            <a:ext cx="8153400" cy="71540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FFFFFF"/>
                </a:solidFill>
              </a:defRPr>
            </a:lvl1pPr>
          </a:lstStyle>
          <a:p>
            <a:pPr lvl="0">
              <a:defRPr b="0" sz="1800">
                <a:solidFill>
                  <a:srgbClr val="000000"/>
                </a:solidFill>
              </a:defRPr>
            </a:pPr>
            <a:r>
              <a:rPr b="1" sz="4400">
                <a:solidFill>
                  <a:srgbClr val="FFFFFF"/>
                </a:solidFill>
              </a:rPr>
              <a:t>Other Projects</a:t>
            </a:r>
          </a:p>
        </p:txBody>
      </p:sp>
      <p:pic>
        <p:nvPicPr>
          <p:cNvPr id="341" name="image40.png" descr="mm"/>
          <p:cNvPicPr/>
          <p:nvPr/>
        </p:nvPicPr>
        <p:blipFill>
          <a:blip r:embed="rId2">
            <a:extLst/>
          </a:blip>
          <a:stretch>
            <a:fillRect/>
          </a:stretch>
        </p:blipFill>
        <p:spPr>
          <a:xfrm>
            <a:off x="609600" y="3657600"/>
            <a:ext cx="3048000" cy="2282825"/>
          </a:xfrm>
          <a:prstGeom prst="rect">
            <a:avLst/>
          </a:prstGeom>
          <a:ln w="12700">
            <a:miter lim="400000"/>
          </a:ln>
        </p:spPr>
      </p:pic>
      <p:pic>
        <p:nvPicPr>
          <p:cNvPr id="342" name="image41.jpeg" descr="Mitsub"/>
          <p:cNvPicPr/>
          <p:nvPr/>
        </p:nvPicPr>
        <p:blipFill>
          <a:blip r:embed="rId3">
            <a:extLst/>
          </a:blip>
          <a:stretch>
            <a:fillRect/>
          </a:stretch>
        </p:blipFill>
        <p:spPr>
          <a:xfrm>
            <a:off x="1219200" y="1143000"/>
            <a:ext cx="2819400" cy="2435225"/>
          </a:xfrm>
          <a:prstGeom prst="rect">
            <a:avLst/>
          </a:prstGeom>
          <a:ln w="12700">
            <a:miter lim="400000"/>
          </a:ln>
        </p:spPr>
      </p:pic>
      <p:pic>
        <p:nvPicPr>
          <p:cNvPr id="343" name="image42.png"/>
          <p:cNvPicPr/>
          <p:nvPr/>
        </p:nvPicPr>
        <p:blipFill>
          <a:blip r:embed="rId4">
            <a:extLst/>
          </a:blip>
          <a:stretch>
            <a:fillRect/>
          </a:stretch>
        </p:blipFill>
        <p:spPr>
          <a:xfrm>
            <a:off x="4876800" y="1371600"/>
            <a:ext cx="3163889" cy="2362200"/>
          </a:xfrm>
          <a:prstGeom prst="rect">
            <a:avLst/>
          </a:prstGeom>
          <a:ln w="12700">
            <a:miter lim="400000"/>
          </a:ln>
        </p:spPr>
      </p:pic>
      <p:pic>
        <p:nvPicPr>
          <p:cNvPr id="344" name="image43.png"/>
          <p:cNvPicPr/>
          <p:nvPr/>
        </p:nvPicPr>
        <p:blipFill>
          <a:blip r:embed="rId5">
            <a:extLst/>
          </a:blip>
          <a:stretch>
            <a:fillRect/>
          </a:stretch>
        </p:blipFill>
        <p:spPr>
          <a:xfrm>
            <a:off x="4800600" y="4038600"/>
            <a:ext cx="3352800" cy="2286000"/>
          </a:xfrm>
          <a:prstGeom prst="rect">
            <a:avLst/>
          </a:prstGeom>
          <a:ln w="12700">
            <a:miter lim="400000"/>
          </a:ln>
        </p:spPr>
      </p:pic>
      <p:sp>
        <p:nvSpPr>
          <p:cNvPr id="345" name="Shape 345"/>
          <p:cNvSpPr/>
          <p:nvPr/>
        </p:nvSpPr>
        <p:spPr>
          <a:xfrm>
            <a:off x="3733800" y="3713162"/>
            <a:ext cx="1219200" cy="50705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i="1" sz="3000"/>
            </a:lvl1pPr>
          </a:lstStyle>
          <a:p>
            <a:pPr lvl="0">
              <a:defRPr b="0" i="0" sz="1800"/>
            </a:pPr>
            <a:r>
              <a:rPr b="1" i="1" sz="3000"/>
              <a:t>RISC</a:t>
            </a:r>
          </a:p>
        </p:txBody>
      </p:sp>
      <p:sp>
        <p:nvSpPr>
          <p:cNvPr id="346" name="Shape 346"/>
          <p:cNvSpPr/>
          <p:nvPr/>
        </p:nvSpPr>
        <p:spPr>
          <a:xfrm>
            <a:off x="457200" y="6462712"/>
            <a:ext cx="2209800" cy="4902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1400">
                <a:solidFill>
                  <a:srgbClr val="262626"/>
                </a:solidFill>
                <a:latin typeface="Times"/>
                <a:ea typeface="Times"/>
                <a:cs typeface="Times"/>
                <a:sym typeface="Times"/>
              </a:rPr>
              <a:t>School of Engineering</a:t>
            </a:r>
            <a:endParaRPr sz="1400">
              <a:solidFill>
                <a:srgbClr val="3333CC"/>
              </a:solidFill>
              <a:latin typeface="Times"/>
              <a:ea typeface="Times"/>
              <a:cs typeface="Times"/>
              <a:sym typeface="Times"/>
            </a:endParaRPr>
          </a:p>
          <a:p>
            <a:pPr lvl="0">
              <a:defRPr sz="1800"/>
            </a:pPr>
            <a:r>
              <a:rPr sz="1400">
                <a:solidFill>
                  <a:srgbClr val="262626"/>
                </a:solidFill>
                <a:latin typeface="Times"/>
                <a:ea typeface="Times"/>
                <a:cs typeface="Times"/>
                <a:sym typeface="Times"/>
              </a:rPr>
              <a:t>University of Bridgeport</a:t>
            </a:r>
          </a:p>
        </p:txBody>
      </p:sp>
      <p:sp>
        <p:nvSpPr>
          <p:cNvPr id="347" name="Shape 347"/>
          <p:cNvSpPr/>
          <p:nvPr>
            <p:ph type="sldNum" sz="quarter" idx="2"/>
          </p:nvPr>
        </p:nvSpPr>
        <p:spPr>
          <a:xfrm>
            <a:off x="8839200" y="6686550"/>
            <a:ext cx="381000" cy="22574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algn="l">
              <a:defRPr sz="1000">
                <a:solidFill>
                  <a:srgbClr val="262626"/>
                </a:solidFill>
              </a:defRPr>
            </a:lvl1pPr>
          </a:lstStyle>
          <a:p>
            <a:pPr lvl="0">
              <a:defRPr sz="1800">
                <a:solidFill>
                  <a:srgbClr val="000000"/>
                </a:solidFill>
              </a:defRPr>
            </a:pPr>
            <a:fld id="{86CB4B4D-7CA3-9044-876B-883B54F8677D}" type="slidenum">
              <a:rPr sz="1000">
                <a:solidFill>
                  <a:srgbClr val="262626"/>
                </a:solidFill>
              </a:rPr>
            </a:fld>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6" presetID="4" grpId="1" fill="hold">
                                  <p:stCondLst>
                                    <p:cond delay="0"/>
                                  </p:stCondLst>
                                  <p:iterate type="el" backwards="0">
                                    <p:tmAbs val="0"/>
                                  </p:iterate>
                                  <p:childTnLst>
                                    <p:set>
                                      <p:cBhvr>
                                        <p:cTn id="6" fill="hold"/>
                                        <p:tgtEl>
                                          <p:spTgt spid="343"/>
                                        </p:tgtEl>
                                        <p:attrNameLst>
                                          <p:attrName>style.visibility</p:attrName>
                                        </p:attrNameLst>
                                      </p:cBhvr>
                                      <p:to>
                                        <p:strVal val="visible"/>
                                      </p:to>
                                    </p:set>
                                    <p:animEffect filter="box(in)" transition="in">
                                      <p:cBhvr>
                                        <p:cTn id="7" dur="2000"/>
                                        <p:tgtEl>
                                          <p:spTgt spid="343"/>
                                        </p:tgtEl>
                                      </p:cBhvr>
                                    </p:animEffect>
                                  </p:childTnLst>
                                </p:cTn>
                              </p:par>
                            </p:childTnLst>
                          </p:cTn>
                        </p:par>
                        <p:par>
                          <p:cTn id="8" fill="hold">
                            <p:stCondLst>
                              <p:cond delay="2000"/>
                            </p:stCondLst>
                            <p:childTnLst>
                              <p:par>
                                <p:cTn id="9" nodeType="afterEffect" presetClass="entr" presetSubtype="16" presetID="4" grpId="2" fill="hold">
                                  <p:stCondLst>
                                    <p:cond delay="0"/>
                                  </p:stCondLst>
                                  <p:iterate type="el" backwards="0">
                                    <p:tmAbs val="0"/>
                                  </p:iterate>
                                  <p:childTnLst>
                                    <p:set>
                                      <p:cBhvr>
                                        <p:cTn id="10" fill="hold"/>
                                        <p:tgtEl>
                                          <p:spTgt spid="344"/>
                                        </p:tgtEl>
                                        <p:attrNameLst>
                                          <p:attrName>style.visibility</p:attrName>
                                        </p:attrNameLst>
                                      </p:cBhvr>
                                      <p:to>
                                        <p:strVal val="visible"/>
                                      </p:to>
                                    </p:set>
                                    <p:animEffect filter="box(in)" transition="in">
                                      <p:cBhvr>
                                        <p:cTn id="11" dur="2000"/>
                                        <p:tgtEl>
                                          <p:spTgt spid="3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3" grpId="1"/>
      <p:bldP build="whole" bldLvl="1" animBg="1" rev="0" advAuto="0" spid="344" grpId="2"/>
    </p:bldLst>
  </p:timing>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9" name="Shape 349"/>
          <p:cNvSpPr/>
          <p:nvPr/>
        </p:nvSpPr>
        <p:spPr>
          <a:xfrm>
            <a:off x="3505200" y="6705600"/>
            <a:ext cx="3124200" cy="2135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a:solidFill>
                  <a:srgbClr val="262626"/>
                </a:solidFill>
                <a:latin typeface="Times"/>
                <a:ea typeface="Times"/>
                <a:cs typeface="Times"/>
                <a:sym typeface="Times"/>
              </a:defRPr>
            </a:lvl1pPr>
          </a:lstStyle>
          <a:p>
            <a:pPr lvl="0">
              <a:defRPr sz="1800">
                <a:solidFill>
                  <a:srgbClr val="000000"/>
                </a:solidFill>
              </a:defRPr>
            </a:pPr>
            <a:r>
              <a:rPr sz="900">
                <a:solidFill>
                  <a:srgbClr val="262626"/>
                </a:solidFill>
              </a:rPr>
              <a:t>Graduate Education &amp; Research Directions – 9.15.2010</a:t>
            </a:r>
          </a:p>
        </p:txBody>
      </p:sp>
      <p:sp>
        <p:nvSpPr>
          <p:cNvPr id="350" name="Shape 350"/>
          <p:cNvSpPr/>
          <p:nvPr>
            <p:ph type="title"/>
          </p:nvPr>
        </p:nvSpPr>
        <p:spPr>
          <a:xfrm>
            <a:off x="457200" y="0"/>
            <a:ext cx="8229600" cy="1143000"/>
          </a:xfrm>
          <a:prstGeom prst="rect">
            <a:avLst/>
          </a:prstGeom>
        </p:spPr>
        <p:txBody>
          <a:bodyPr lIns="0" tIns="0" rIns="0" bIns="0">
            <a:normAutofit fontScale="100000" lnSpcReduction="0"/>
          </a:bodyPr>
          <a:lstStyle>
            <a:lvl1pPr>
              <a:defRPr b="1" sz="4000">
                <a:solidFill>
                  <a:srgbClr val="FFFFFF"/>
                </a:solidFill>
              </a:defRPr>
            </a:lvl1pPr>
          </a:lstStyle>
          <a:p>
            <a:pPr lvl="0">
              <a:defRPr b="0" sz="1800">
                <a:solidFill>
                  <a:srgbClr val="000000"/>
                </a:solidFill>
              </a:defRPr>
            </a:pPr>
            <a:r>
              <a:rPr b="1" sz="4000">
                <a:solidFill>
                  <a:srgbClr val="FFFFFF"/>
                </a:solidFill>
              </a:rPr>
              <a:t>RISCbot II</a:t>
            </a:r>
          </a:p>
        </p:txBody>
      </p:sp>
      <p:pic>
        <p:nvPicPr>
          <p:cNvPr id="351" name="image44.jpeg" descr="photo_4"/>
          <p:cNvPicPr/>
          <p:nvPr/>
        </p:nvPicPr>
        <p:blipFill>
          <a:blip r:embed="rId2">
            <a:extLst/>
          </a:blip>
          <a:stretch>
            <a:fillRect/>
          </a:stretch>
        </p:blipFill>
        <p:spPr>
          <a:xfrm>
            <a:off x="852487" y="944562"/>
            <a:ext cx="3643314" cy="3048001"/>
          </a:xfrm>
          <a:prstGeom prst="rect">
            <a:avLst/>
          </a:prstGeom>
          <a:ln w="12700">
            <a:miter lim="400000"/>
          </a:ln>
        </p:spPr>
      </p:pic>
      <p:pic>
        <p:nvPicPr>
          <p:cNvPr id="352" name="image45.jpeg" descr="photo"/>
          <p:cNvPicPr/>
          <p:nvPr/>
        </p:nvPicPr>
        <p:blipFill>
          <a:blip r:embed="rId3">
            <a:extLst/>
          </a:blip>
          <a:stretch>
            <a:fillRect/>
          </a:stretch>
        </p:blipFill>
        <p:spPr>
          <a:xfrm>
            <a:off x="4495800" y="944562"/>
            <a:ext cx="4038600" cy="3048001"/>
          </a:xfrm>
          <a:prstGeom prst="rect">
            <a:avLst/>
          </a:prstGeom>
          <a:ln w="12700">
            <a:miter lim="400000"/>
          </a:ln>
        </p:spPr>
      </p:pic>
      <p:pic>
        <p:nvPicPr>
          <p:cNvPr id="353" name="image46.jpeg"/>
          <p:cNvPicPr/>
          <p:nvPr/>
        </p:nvPicPr>
        <p:blipFill>
          <a:blip r:embed="rId4">
            <a:extLst/>
          </a:blip>
          <a:stretch>
            <a:fillRect/>
          </a:stretch>
        </p:blipFill>
        <p:spPr>
          <a:xfrm>
            <a:off x="2362200" y="3992562"/>
            <a:ext cx="4343400" cy="2362201"/>
          </a:xfrm>
          <a:prstGeom prst="rect">
            <a:avLst/>
          </a:prstGeom>
          <a:ln w="12700">
            <a:miter lim="400000"/>
          </a:ln>
        </p:spPr>
      </p:pic>
      <p:sp>
        <p:nvSpPr>
          <p:cNvPr id="354" name="Shape 354"/>
          <p:cNvSpPr/>
          <p:nvPr/>
        </p:nvSpPr>
        <p:spPr>
          <a:xfrm>
            <a:off x="457200" y="6462712"/>
            <a:ext cx="2209800" cy="4902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1400">
                <a:solidFill>
                  <a:srgbClr val="262626"/>
                </a:solidFill>
                <a:latin typeface="Times"/>
                <a:ea typeface="Times"/>
                <a:cs typeface="Times"/>
                <a:sym typeface="Times"/>
              </a:rPr>
              <a:t>School of Engineering</a:t>
            </a:r>
            <a:endParaRPr sz="1400">
              <a:solidFill>
                <a:srgbClr val="3333CC"/>
              </a:solidFill>
              <a:latin typeface="Times"/>
              <a:ea typeface="Times"/>
              <a:cs typeface="Times"/>
              <a:sym typeface="Times"/>
            </a:endParaRPr>
          </a:p>
          <a:p>
            <a:pPr lvl="0">
              <a:defRPr sz="1800"/>
            </a:pPr>
            <a:r>
              <a:rPr sz="1400">
                <a:solidFill>
                  <a:srgbClr val="262626"/>
                </a:solidFill>
                <a:latin typeface="Times"/>
                <a:ea typeface="Times"/>
                <a:cs typeface="Times"/>
                <a:sym typeface="Times"/>
              </a:rPr>
              <a:t>University of Bridgeport</a:t>
            </a:r>
          </a:p>
        </p:txBody>
      </p:sp>
      <p:sp>
        <p:nvSpPr>
          <p:cNvPr id="355" name="Shape 355"/>
          <p:cNvSpPr/>
          <p:nvPr>
            <p:ph type="sldNum" sz="quarter" idx="2"/>
          </p:nvPr>
        </p:nvSpPr>
        <p:spPr>
          <a:xfrm>
            <a:off x="8839200" y="6686550"/>
            <a:ext cx="381000" cy="22574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algn="l">
              <a:defRPr sz="1000">
                <a:solidFill>
                  <a:srgbClr val="262626"/>
                </a:solidFill>
              </a:defRPr>
            </a:lvl1pPr>
          </a:lstStyle>
          <a:p>
            <a:pPr lvl="0">
              <a:defRPr sz="1800">
                <a:solidFill>
                  <a:srgbClr val="000000"/>
                </a:solidFill>
              </a:defRPr>
            </a:pPr>
            <a:fld id="{86CB4B4D-7CA3-9044-876B-883B54F8677D}" type="slidenum">
              <a:rPr sz="1000">
                <a:solidFill>
                  <a:srgbClr val="262626"/>
                </a:solidFill>
              </a:rPr>
            </a:fld>
          </a:p>
        </p:txBody>
      </p:sp>
    </p:spTree>
  </p:cSld>
  <p:clrMapOvr>
    <a:masterClrMapping/>
  </p:clrMapOvr>
  <p:transitio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7" name="Shape 357"/>
          <p:cNvSpPr/>
          <p:nvPr/>
        </p:nvSpPr>
        <p:spPr>
          <a:xfrm>
            <a:off x="3505200" y="6705600"/>
            <a:ext cx="3124200" cy="2135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a:solidFill>
                  <a:srgbClr val="262626"/>
                </a:solidFill>
                <a:latin typeface="Times"/>
                <a:ea typeface="Times"/>
                <a:cs typeface="Times"/>
                <a:sym typeface="Times"/>
              </a:defRPr>
            </a:lvl1pPr>
          </a:lstStyle>
          <a:p>
            <a:pPr lvl="0">
              <a:defRPr sz="1800">
                <a:solidFill>
                  <a:srgbClr val="000000"/>
                </a:solidFill>
              </a:defRPr>
            </a:pPr>
            <a:r>
              <a:rPr sz="900">
                <a:solidFill>
                  <a:srgbClr val="262626"/>
                </a:solidFill>
              </a:rPr>
              <a:t>Graduate Education &amp; Research Directions – 9.15.2010</a:t>
            </a:r>
          </a:p>
        </p:txBody>
      </p:sp>
      <p:sp>
        <p:nvSpPr>
          <p:cNvPr id="358" name="Shape 358"/>
          <p:cNvSpPr/>
          <p:nvPr/>
        </p:nvSpPr>
        <p:spPr>
          <a:xfrm>
            <a:off x="533400" y="2342128"/>
            <a:ext cx="8610600" cy="285954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ctr">
              <a:defRPr sz="1800"/>
            </a:pPr>
            <a:r>
              <a:rPr b="1" sz="4800">
                <a:solidFill>
                  <a:srgbClr val="FFFFFF"/>
                </a:solidFill>
                <a:effectLst>
                  <a:outerShdw sx="100000" sy="100000" kx="0" ky="0" algn="b" rotWithShape="0" blurRad="38100" dist="38100" dir="2700000">
                    <a:srgbClr val="C0C0C0"/>
                  </a:outerShdw>
                </a:effectLst>
              </a:rPr>
              <a:t>Wireless &amp; Mobile Communications (WMC) Laboratory </a:t>
            </a:r>
            <a:br>
              <a:rPr b="1" sz="4800">
                <a:solidFill>
                  <a:srgbClr val="FFFFFF"/>
                </a:solidFill>
                <a:effectLst>
                  <a:outerShdw sx="100000" sy="100000" kx="0" ky="0" algn="b" rotWithShape="0" blurRad="38100" dist="38100" dir="2700000">
                    <a:srgbClr val="C0C0C0"/>
                  </a:outerShdw>
                </a:effectLst>
              </a:rPr>
            </a:br>
          </a:p>
        </p:txBody>
      </p:sp>
      <p:pic>
        <p:nvPicPr>
          <p:cNvPr id="359" name="image22.jpeg" descr="ublogoViolet"/>
          <p:cNvPicPr/>
          <p:nvPr/>
        </p:nvPicPr>
        <p:blipFill>
          <a:blip r:embed="rId2">
            <a:extLst/>
          </a:blip>
          <a:stretch>
            <a:fillRect/>
          </a:stretch>
        </p:blipFill>
        <p:spPr>
          <a:xfrm>
            <a:off x="0" y="0"/>
            <a:ext cx="1828800" cy="1447800"/>
          </a:xfrm>
          <a:prstGeom prst="rect">
            <a:avLst/>
          </a:prstGeom>
          <a:ln w="12700">
            <a:miter lim="400000"/>
          </a:ln>
        </p:spPr>
      </p:pic>
      <p:pic>
        <p:nvPicPr>
          <p:cNvPr id="360" name="image47.png" descr="lOGO9"/>
          <p:cNvPicPr/>
          <p:nvPr/>
        </p:nvPicPr>
        <p:blipFill>
          <a:blip r:embed="rId3">
            <a:extLst/>
          </a:blip>
          <a:stretch>
            <a:fillRect/>
          </a:stretch>
        </p:blipFill>
        <p:spPr>
          <a:xfrm>
            <a:off x="7543800" y="0"/>
            <a:ext cx="1600200" cy="1382713"/>
          </a:xfrm>
          <a:prstGeom prst="rect">
            <a:avLst/>
          </a:prstGeom>
          <a:ln w="12700">
            <a:miter lim="400000"/>
          </a:ln>
        </p:spPr>
      </p:pic>
      <p:sp>
        <p:nvSpPr>
          <p:cNvPr id="361" name="Shape 361"/>
          <p:cNvSpPr/>
          <p:nvPr/>
        </p:nvSpPr>
        <p:spPr>
          <a:xfrm>
            <a:off x="457200" y="6462712"/>
            <a:ext cx="2209800" cy="4902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1400">
                <a:solidFill>
                  <a:srgbClr val="262626"/>
                </a:solidFill>
                <a:latin typeface="Times"/>
                <a:ea typeface="Times"/>
                <a:cs typeface="Times"/>
                <a:sym typeface="Times"/>
              </a:rPr>
              <a:t>School of Engineering</a:t>
            </a:r>
            <a:endParaRPr sz="1400">
              <a:solidFill>
                <a:srgbClr val="3333CC"/>
              </a:solidFill>
              <a:latin typeface="Times"/>
              <a:ea typeface="Times"/>
              <a:cs typeface="Times"/>
              <a:sym typeface="Times"/>
            </a:endParaRPr>
          </a:p>
          <a:p>
            <a:pPr lvl="0">
              <a:defRPr sz="1800"/>
            </a:pPr>
            <a:r>
              <a:rPr sz="1400">
                <a:solidFill>
                  <a:srgbClr val="262626"/>
                </a:solidFill>
                <a:latin typeface="Times"/>
                <a:ea typeface="Times"/>
                <a:cs typeface="Times"/>
                <a:sym typeface="Times"/>
              </a:rPr>
              <a:t>University of Bridgeport</a:t>
            </a:r>
          </a:p>
        </p:txBody>
      </p:sp>
      <p:sp>
        <p:nvSpPr>
          <p:cNvPr id="362" name="Shape 362"/>
          <p:cNvSpPr/>
          <p:nvPr>
            <p:ph type="sldNum" sz="quarter" idx="2"/>
          </p:nvPr>
        </p:nvSpPr>
        <p:spPr>
          <a:xfrm>
            <a:off x="8839200" y="6686550"/>
            <a:ext cx="381000" cy="22574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algn="l">
              <a:defRPr sz="1000">
                <a:solidFill>
                  <a:srgbClr val="262626"/>
                </a:solidFill>
              </a:defRPr>
            </a:lvl1pPr>
          </a:lstStyle>
          <a:p>
            <a:pPr lvl="0">
              <a:defRPr sz="1800">
                <a:solidFill>
                  <a:srgbClr val="000000"/>
                </a:solidFill>
              </a:defRPr>
            </a:pPr>
            <a:fld id="{86CB4B4D-7CA3-9044-876B-883B54F8677D}" type="slidenum">
              <a:rPr sz="1000">
                <a:solidFill>
                  <a:srgbClr val="262626"/>
                </a:solidFill>
              </a:rPr>
            </a:fld>
          </a:p>
        </p:txBody>
      </p:sp>
    </p:spTree>
  </p:cSld>
  <p:clrMapOvr>
    <a:masterClrMapping/>
  </p:clrMapOvr>
  <p:transitio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4" name="Shape 364"/>
          <p:cNvSpPr/>
          <p:nvPr/>
        </p:nvSpPr>
        <p:spPr>
          <a:xfrm>
            <a:off x="3505200" y="6705600"/>
            <a:ext cx="3124200" cy="2135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a:solidFill>
                  <a:srgbClr val="262626"/>
                </a:solidFill>
                <a:latin typeface="Times"/>
                <a:ea typeface="Times"/>
                <a:cs typeface="Times"/>
                <a:sym typeface="Times"/>
              </a:defRPr>
            </a:lvl1pPr>
          </a:lstStyle>
          <a:p>
            <a:pPr lvl="0">
              <a:defRPr sz="1800">
                <a:solidFill>
                  <a:srgbClr val="000000"/>
                </a:solidFill>
              </a:defRPr>
            </a:pPr>
            <a:r>
              <a:rPr sz="900">
                <a:solidFill>
                  <a:srgbClr val="262626"/>
                </a:solidFill>
              </a:rPr>
              <a:t>Graduate Education &amp; Research Directions – 9.15.2010</a:t>
            </a:r>
          </a:p>
        </p:txBody>
      </p:sp>
      <p:pic>
        <p:nvPicPr>
          <p:cNvPr id="365" name="image47.png" descr="lOGO9"/>
          <p:cNvPicPr/>
          <p:nvPr/>
        </p:nvPicPr>
        <p:blipFill>
          <a:blip r:embed="rId2">
            <a:extLst/>
          </a:blip>
          <a:stretch>
            <a:fillRect/>
          </a:stretch>
        </p:blipFill>
        <p:spPr>
          <a:xfrm>
            <a:off x="7543800" y="0"/>
            <a:ext cx="1600200" cy="1382713"/>
          </a:xfrm>
          <a:prstGeom prst="rect">
            <a:avLst/>
          </a:prstGeom>
          <a:ln w="12700">
            <a:miter lim="400000"/>
          </a:ln>
        </p:spPr>
      </p:pic>
      <p:sp>
        <p:nvSpPr>
          <p:cNvPr id="366" name="Shape 366"/>
          <p:cNvSpPr/>
          <p:nvPr>
            <p:ph type="title"/>
          </p:nvPr>
        </p:nvSpPr>
        <p:spPr>
          <a:xfrm>
            <a:off x="457200" y="228600"/>
            <a:ext cx="8229600" cy="1143000"/>
          </a:xfrm>
          <a:prstGeom prst="rect">
            <a:avLst/>
          </a:prstGeom>
        </p:spPr>
        <p:txBody>
          <a:bodyPr lIns="0" tIns="0" rIns="0" bIns="0">
            <a:normAutofit fontScale="100000" lnSpcReduction="0"/>
          </a:bodyPr>
          <a:lstStyle>
            <a:lvl1pPr algn="l">
              <a:defRPr b="1" sz="4000">
                <a:solidFill>
                  <a:srgbClr val="FFFFFF"/>
                </a:solidFill>
                <a:effectLst>
                  <a:outerShdw sx="100000" sy="100000" kx="0" ky="0" algn="b" rotWithShape="0" blurRad="38100" dist="38100" dir="2700000">
                    <a:srgbClr val="C0C0C0"/>
                  </a:outerShdw>
                </a:effectLst>
              </a:defRPr>
            </a:lvl1pPr>
          </a:lstStyle>
          <a:p>
            <a:pPr lvl="0">
              <a:defRPr b="0" sz="1800">
                <a:solidFill>
                  <a:srgbClr val="000000"/>
                </a:solidFill>
                <a:effectLst/>
              </a:defRPr>
            </a:pPr>
            <a:r>
              <a:rPr b="1" sz="4000">
                <a:solidFill>
                  <a:srgbClr val="FFFFFF"/>
                </a:solidFill>
                <a:effectLst>
                  <a:outerShdw sx="100000" sy="100000" kx="0" ky="0" algn="b" rotWithShape="0" blurRad="38100" dist="38100" dir="2700000">
                    <a:srgbClr val="C0C0C0"/>
                  </a:outerShdw>
                </a:effectLst>
              </a:rPr>
              <a:t>Current Research Projects </a:t>
            </a:r>
          </a:p>
        </p:txBody>
      </p:sp>
      <p:sp>
        <p:nvSpPr>
          <p:cNvPr id="367" name="Shape 367"/>
          <p:cNvSpPr/>
          <p:nvPr/>
        </p:nvSpPr>
        <p:spPr>
          <a:xfrm>
            <a:off x="457200" y="1524000"/>
            <a:ext cx="8763000" cy="460871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812800" indent="-812800">
              <a:spcBef>
                <a:spcPts val="700"/>
              </a:spcBef>
              <a:buClr>
                <a:srgbClr val="FFC000"/>
              </a:buClr>
              <a:buSzPct val="100000"/>
              <a:buAutoNum type="arabicPeriod" startAt="1"/>
              <a:defRPr sz="1800"/>
            </a:pPr>
            <a:r>
              <a:rPr b="1" sz="3200">
                <a:solidFill>
                  <a:srgbClr val="FFC000"/>
                </a:solidFill>
              </a:rPr>
              <a:t>Wireless Multiuser Communications for Cellular and Mobile Networks</a:t>
            </a:r>
            <a:endParaRPr b="1" sz="3200">
              <a:solidFill>
                <a:srgbClr val="FFC000"/>
              </a:solidFill>
            </a:endParaRPr>
          </a:p>
          <a:p>
            <a:pPr lvl="1" marL="1079500" indent="-622300">
              <a:spcBef>
                <a:spcPts val="600"/>
              </a:spcBef>
              <a:buClr>
                <a:srgbClr val="FFC000"/>
              </a:buClr>
              <a:buSzPct val="100000"/>
              <a:buChar char="•"/>
              <a:defRPr sz="1800"/>
            </a:pPr>
            <a:r>
              <a:rPr sz="2800">
                <a:solidFill>
                  <a:srgbClr val="FFC000"/>
                </a:solidFill>
              </a:rPr>
              <a:t>BER and SNR Analysis of DS-CDMA Cellular Networks</a:t>
            </a:r>
            <a:endParaRPr sz="2800">
              <a:solidFill>
                <a:srgbClr val="FFC000"/>
              </a:solidFill>
            </a:endParaRPr>
          </a:p>
          <a:p>
            <a:pPr lvl="1" marL="1079500" indent="-622300">
              <a:spcBef>
                <a:spcPts val="600"/>
              </a:spcBef>
              <a:buClr>
                <a:srgbClr val="FFC000"/>
              </a:buClr>
              <a:buSzPct val="100000"/>
              <a:buChar char="•"/>
              <a:defRPr sz="1800"/>
            </a:pPr>
            <a:r>
              <a:rPr sz="2800">
                <a:solidFill>
                  <a:srgbClr val="FFC000"/>
                </a:solidFill>
              </a:rPr>
              <a:t>Multiple Access interference (MAI) Cancellation for Wireless Multiuser Receivers</a:t>
            </a:r>
            <a:endParaRPr sz="2800">
              <a:solidFill>
                <a:srgbClr val="FFC000"/>
              </a:solidFill>
            </a:endParaRPr>
          </a:p>
          <a:p>
            <a:pPr lvl="1" marL="1079500" indent="-622300">
              <a:spcBef>
                <a:spcPts val="600"/>
              </a:spcBef>
              <a:buClr>
                <a:srgbClr val="FFC000"/>
              </a:buClr>
              <a:buSzPct val="100000"/>
              <a:buChar char="•"/>
              <a:defRPr sz="1800"/>
            </a:pPr>
            <a:r>
              <a:rPr sz="2800">
                <a:solidFill>
                  <a:srgbClr val="FFC000"/>
                </a:solidFill>
              </a:rPr>
              <a:t>Analysis of Processing Gain for Wireless Multiuser DS-CDMA Systems</a:t>
            </a:r>
            <a:endParaRPr sz="2800">
              <a:solidFill>
                <a:srgbClr val="FFC000"/>
              </a:solidFill>
            </a:endParaRPr>
          </a:p>
          <a:p>
            <a:pPr lvl="1" marL="1079500" indent="-622300">
              <a:spcBef>
                <a:spcPts val="600"/>
              </a:spcBef>
              <a:buClr>
                <a:srgbClr val="FFC000"/>
              </a:buClr>
              <a:buSzPct val="100000"/>
              <a:buChar char="•"/>
              <a:defRPr sz="1800"/>
            </a:pPr>
            <a:r>
              <a:rPr sz="2800">
                <a:solidFill>
                  <a:srgbClr val="FFC000"/>
                </a:solidFill>
              </a:rPr>
              <a:t>Computational Complexity and Algorithm Optimization for 3G Cellular Networks  </a:t>
            </a:r>
          </a:p>
        </p:txBody>
      </p:sp>
      <p:sp>
        <p:nvSpPr>
          <p:cNvPr id="368" name="Shape 368"/>
          <p:cNvSpPr/>
          <p:nvPr/>
        </p:nvSpPr>
        <p:spPr>
          <a:xfrm>
            <a:off x="457200" y="6462712"/>
            <a:ext cx="2209800" cy="4902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1400">
                <a:solidFill>
                  <a:srgbClr val="262626"/>
                </a:solidFill>
                <a:latin typeface="Times"/>
                <a:ea typeface="Times"/>
                <a:cs typeface="Times"/>
                <a:sym typeface="Times"/>
              </a:rPr>
              <a:t>School of Engineering</a:t>
            </a:r>
            <a:endParaRPr sz="1400">
              <a:solidFill>
                <a:srgbClr val="3333CC"/>
              </a:solidFill>
              <a:latin typeface="Times"/>
              <a:ea typeface="Times"/>
              <a:cs typeface="Times"/>
              <a:sym typeface="Times"/>
            </a:endParaRPr>
          </a:p>
          <a:p>
            <a:pPr lvl="0">
              <a:defRPr sz="1800"/>
            </a:pPr>
            <a:r>
              <a:rPr sz="1400">
                <a:solidFill>
                  <a:srgbClr val="262626"/>
                </a:solidFill>
                <a:latin typeface="Times"/>
                <a:ea typeface="Times"/>
                <a:cs typeface="Times"/>
                <a:sym typeface="Times"/>
              </a:rPr>
              <a:t>University of Bridgeport</a:t>
            </a:r>
          </a:p>
        </p:txBody>
      </p:sp>
      <p:sp>
        <p:nvSpPr>
          <p:cNvPr id="369" name="Shape 369"/>
          <p:cNvSpPr/>
          <p:nvPr>
            <p:ph type="sldNum" sz="quarter" idx="2"/>
          </p:nvPr>
        </p:nvSpPr>
        <p:spPr>
          <a:xfrm>
            <a:off x="8839200" y="6686550"/>
            <a:ext cx="381000" cy="22574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algn="l">
              <a:defRPr sz="1000">
                <a:solidFill>
                  <a:srgbClr val="262626"/>
                </a:solidFill>
              </a:defRPr>
            </a:lvl1pPr>
          </a:lstStyle>
          <a:p>
            <a:pPr lvl="0">
              <a:defRPr sz="1800">
                <a:solidFill>
                  <a:srgbClr val="000000"/>
                </a:solidFill>
              </a:defRPr>
            </a:pPr>
            <a:fld id="{86CB4B4D-7CA3-9044-876B-883B54F8677D}" type="slidenum">
              <a:rPr sz="1000">
                <a:solidFill>
                  <a:srgbClr val="262626"/>
                </a:solidFill>
              </a:rPr>
            </a:fld>
          </a:p>
        </p:txBody>
      </p:sp>
    </p:spTree>
  </p:cSld>
  <p:clrMapOvr>
    <a:masterClrMapping/>
  </p:clrMapOvr>
  <p:transition spd="med" advClick="1"/>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1" name="Shape 371"/>
          <p:cNvSpPr/>
          <p:nvPr/>
        </p:nvSpPr>
        <p:spPr>
          <a:xfrm>
            <a:off x="3505200" y="6705600"/>
            <a:ext cx="3124200" cy="2135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a:solidFill>
                  <a:srgbClr val="262626"/>
                </a:solidFill>
                <a:latin typeface="Times"/>
                <a:ea typeface="Times"/>
                <a:cs typeface="Times"/>
                <a:sym typeface="Times"/>
              </a:defRPr>
            </a:lvl1pPr>
          </a:lstStyle>
          <a:p>
            <a:pPr lvl="0">
              <a:defRPr sz="1800">
                <a:solidFill>
                  <a:srgbClr val="000000"/>
                </a:solidFill>
              </a:defRPr>
            </a:pPr>
            <a:r>
              <a:rPr sz="900">
                <a:solidFill>
                  <a:srgbClr val="262626"/>
                </a:solidFill>
              </a:rPr>
              <a:t>Graduate Education &amp; Research Directions – 9.15.2010</a:t>
            </a:r>
          </a:p>
        </p:txBody>
      </p:sp>
      <p:sp>
        <p:nvSpPr>
          <p:cNvPr id="372" name="Shape 372"/>
          <p:cNvSpPr/>
          <p:nvPr>
            <p:ph type="title"/>
          </p:nvPr>
        </p:nvSpPr>
        <p:spPr>
          <a:xfrm>
            <a:off x="609600" y="228600"/>
            <a:ext cx="8229600" cy="1143000"/>
          </a:xfrm>
          <a:prstGeom prst="rect">
            <a:avLst/>
          </a:prstGeom>
        </p:spPr>
        <p:txBody>
          <a:bodyPr lIns="0" tIns="0" rIns="0" bIns="0">
            <a:normAutofit fontScale="100000" lnSpcReduction="0"/>
          </a:bodyPr>
          <a:lstStyle>
            <a:lvl1pPr algn="l">
              <a:defRPr b="1">
                <a:solidFill>
                  <a:srgbClr val="FFFFFF"/>
                </a:solidFill>
                <a:effectLst>
                  <a:outerShdw sx="100000" sy="100000" kx="0" ky="0" algn="b" rotWithShape="0" blurRad="38100" dist="38100" dir="2700000">
                    <a:srgbClr val="C0C0C0"/>
                  </a:outerShdw>
                </a:effectLst>
              </a:defRPr>
            </a:lvl1pPr>
          </a:lstStyle>
          <a:p>
            <a:pPr lvl="0">
              <a:defRPr b="0" sz="1800">
                <a:solidFill>
                  <a:srgbClr val="000000"/>
                </a:solidFill>
                <a:effectLst/>
              </a:defRPr>
            </a:pPr>
            <a:r>
              <a:rPr b="1" sz="4400">
                <a:solidFill>
                  <a:srgbClr val="FFFFFF"/>
                </a:solidFill>
                <a:effectLst>
                  <a:outerShdw sx="100000" sy="100000" kx="0" ky="0" algn="b" rotWithShape="0" blurRad="38100" dist="38100" dir="2700000">
                    <a:srgbClr val="C0C0C0"/>
                  </a:outerShdw>
                </a:effectLst>
              </a:rPr>
              <a:t>Research Projects</a:t>
            </a:r>
          </a:p>
        </p:txBody>
      </p:sp>
      <p:sp>
        <p:nvSpPr>
          <p:cNvPr id="373" name="Shape 373"/>
          <p:cNvSpPr/>
          <p:nvPr/>
        </p:nvSpPr>
        <p:spPr>
          <a:xfrm>
            <a:off x="533400" y="2209800"/>
            <a:ext cx="8763000" cy="282207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609600" indent="-609600">
              <a:spcBef>
                <a:spcPts val="700"/>
              </a:spcBef>
              <a:defRPr sz="1800"/>
            </a:pPr>
            <a:r>
              <a:rPr b="1" sz="3200">
                <a:solidFill>
                  <a:srgbClr val="FFC000"/>
                </a:solidFill>
              </a:rPr>
              <a:t>2.	Wireless Mesh Networks</a:t>
            </a:r>
            <a:endParaRPr b="1" sz="3200">
              <a:solidFill>
                <a:srgbClr val="FFC000"/>
              </a:solidFill>
            </a:endParaRPr>
          </a:p>
          <a:p>
            <a:pPr lvl="1" marL="1079500" indent="-622300">
              <a:spcBef>
                <a:spcPts val="600"/>
              </a:spcBef>
              <a:buClr>
                <a:srgbClr val="FFC000"/>
              </a:buClr>
              <a:buSzPct val="100000"/>
              <a:buChar char="•"/>
              <a:defRPr sz="1800"/>
            </a:pPr>
            <a:r>
              <a:rPr sz="2800">
                <a:solidFill>
                  <a:srgbClr val="FFC000"/>
                </a:solidFill>
              </a:rPr>
              <a:t>The Use of Orthogonal Frequency Code Division (OFCD) in Broadband Wireless Mesh Networks</a:t>
            </a:r>
            <a:endParaRPr sz="2800">
              <a:solidFill>
                <a:srgbClr val="FFC000"/>
              </a:solidFill>
            </a:endParaRPr>
          </a:p>
          <a:p>
            <a:pPr lvl="1" marL="990600" indent="-533400">
              <a:spcBef>
                <a:spcPts val="500"/>
              </a:spcBef>
              <a:buClr>
                <a:srgbClr val="FFC000"/>
              </a:buClr>
              <a:buSzPct val="100000"/>
              <a:buChar char="•"/>
              <a:defRPr sz="1800"/>
            </a:pPr>
            <a:endParaRPr sz="2800">
              <a:solidFill>
                <a:srgbClr val="FFC000"/>
              </a:solidFill>
            </a:endParaRPr>
          </a:p>
          <a:p>
            <a:pPr lvl="1" marL="1079500" indent="-622300">
              <a:spcBef>
                <a:spcPts val="600"/>
              </a:spcBef>
              <a:buClr>
                <a:srgbClr val="FFC000"/>
              </a:buClr>
              <a:buSzPct val="100000"/>
              <a:buChar char="•"/>
              <a:defRPr sz="1800"/>
            </a:pPr>
            <a:r>
              <a:rPr sz="2800">
                <a:solidFill>
                  <a:srgbClr val="FFC000"/>
                </a:solidFill>
              </a:rPr>
              <a:t>Efficient Routing Algorithms for Wireless Mesh-Hypercube (M-H) Networks </a:t>
            </a:r>
          </a:p>
        </p:txBody>
      </p:sp>
      <p:pic>
        <p:nvPicPr>
          <p:cNvPr id="374" name="image47.png" descr="lOGO9"/>
          <p:cNvPicPr/>
          <p:nvPr/>
        </p:nvPicPr>
        <p:blipFill>
          <a:blip r:embed="rId2">
            <a:extLst/>
          </a:blip>
          <a:stretch>
            <a:fillRect/>
          </a:stretch>
        </p:blipFill>
        <p:spPr>
          <a:xfrm>
            <a:off x="7543800" y="0"/>
            <a:ext cx="1600200" cy="1382713"/>
          </a:xfrm>
          <a:prstGeom prst="rect">
            <a:avLst/>
          </a:prstGeom>
          <a:ln w="12700">
            <a:miter lim="400000"/>
          </a:ln>
        </p:spPr>
      </p:pic>
      <p:sp>
        <p:nvSpPr>
          <p:cNvPr id="375" name="Shape 375"/>
          <p:cNvSpPr/>
          <p:nvPr/>
        </p:nvSpPr>
        <p:spPr>
          <a:xfrm>
            <a:off x="457200" y="6462712"/>
            <a:ext cx="2209800" cy="4902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1400">
                <a:solidFill>
                  <a:srgbClr val="262626"/>
                </a:solidFill>
                <a:latin typeface="Times"/>
                <a:ea typeface="Times"/>
                <a:cs typeface="Times"/>
                <a:sym typeface="Times"/>
              </a:rPr>
              <a:t>School of Engineering</a:t>
            </a:r>
            <a:endParaRPr sz="1400">
              <a:solidFill>
                <a:srgbClr val="3333CC"/>
              </a:solidFill>
              <a:latin typeface="Times"/>
              <a:ea typeface="Times"/>
              <a:cs typeface="Times"/>
              <a:sym typeface="Times"/>
            </a:endParaRPr>
          </a:p>
          <a:p>
            <a:pPr lvl="0">
              <a:defRPr sz="1800"/>
            </a:pPr>
            <a:r>
              <a:rPr sz="1400">
                <a:solidFill>
                  <a:srgbClr val="262626"/>
                </a:solidFill>
                <a:latin typeface="Times"/>
                <a:ea typeface="Times"/>
                <a:cs typeface="Times"/>
                <a:sym typeface="Times"/>
              </a:rPr>
              <a:t>University of Bridgeport</a:t>
            </a:r>
          </a:p>
        </p:txBody>
      </p:sp>
      <p:sp>
        <p:nvSpPr>
          <p:cNvPr id="376" name="Shape 376"/>
          <p:cNvSpPr/>
          <p:nvPr>
            <p:ph type="sldNum" sz="quarter" idx="2"/>
          </p:nvPr>
        </p:nvSpPr>
        <p:spPr>
          <a:xfrm>
            <a:off x="8839200" y="6686550"/>
            <a:ext cx="381000" cy="22574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algn="l">
              <a:defRPr sz="1000">
                <a:solidFill>
                  <a:srgbClr val="262626"/>
                </a:solidFill>
              </a:defRPr>
            </a:lvl1pPr>
          </a:lstStyle>
          <a:p>
            <a:pPr lvl="0">
              <a:defRPr sz="1800">
                <a:solidFill>
                  <a:srgbClr val="000000"/>
                </a:solidFill>
              </a:defRPr>
            </a:pPr>
            <a:fld id="{86CB4B4D-7CA3-9044-876B-883B54F8677D}" type="slidenum">
              <a:rPr sz="1000">
                <a:solidFill>
                  <a:srgbClr val="262626"/>
                </a:solidFill>
              </a:rPr>
            </a:fld>
          </a:p>
        </p:txBody>
      </p:sp>
    </p:spTree>
  </p:cSld>
  <p:clrMapOvr>
    <a:masterClrMapping/>
  </p:clrMapOvr>
  <p:transitio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8" name="Shape 378"/>
          <p:cNvSpPr/>
          <p:nvPr/>
        </p:nvSpPr>
        <p:spPr>
          <a:xfrm>
            <a:off x="3505200" y="6705600"/>
            <a:ext cx="3124200" cy="2135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a:solidFill>
                  <a:srgbClr val="262626"/>
                </a:solidFill>
                <a:latin typeface="Times"/>
                <a:ea typeface="Times"/>
                <a:cs typeface="Times"/>
                <a:sym typeface="Times"/>
              </a:defRPr>
            </a:lvl1pPr>
          </a:lstStyle>
          <a:p>
            <a:pPr lvl="0">
              <a:defRPr sz="1800">
                <a:solidFill>
                  <a:srgbClr val="000000"/>
                </a:solidFill>
              </a:defRPr>
            </a:pPr>
            <a:r>
              <a:rPr sz="900">
                <a:solidFill>
                  <a:srgbClr val="262626"/>
                </a:solidFill>
              </a:rPr>
              <a:t>Graduate Education &amp; Research Directions – 9.15.2010</a:t>
            </a:r>
          </a:p>
        </p:txBody>
      </p:sp>
      <p:sp>
        <p:nvSpPr>
          <p:cNvPr id="379" name="Shape 379"/>
          <p:cNvSpPr/>
          <p:nvPr>
            <p:ph type="title"/>
          </p:nvPr>
        </p:nvSpPr>
        <p:spPr>
          <a:xfrm>
            <a:off x="457200" y="152400"/>
            <a:ext cx="8229600" cy="1143000"/>
          </a:xfrm>
          <a:prstGeom prst="rect">
            <a:avLst/>
          </a:prstGeom>
        </p:spPr>
        <p:txBody>
          <a:bodyPr lIns="0" tIns="0" rIns="0" bIns="0">
            <a:normAutofit fontScale="100000" lnSpcReduction="0"/>
          </a:bodyPr>
          <a:lstStyle>
            <a:lvl1pPr algn="l">
              <a:defRPr b="1" sz="4000">
                <a:solidFill>
                  <a:srgbClr val="FFFFFF"/>
                </a:solidFill>
                <a:effectLst>
                  <a:outerShdw sx="100000" sy="100000" kx="0" ky="0" algn="b" rotWithShape="0" blurRad="38100" dist="38100" dir="2700000">
                    <a:srgbClr val="C0C0C0"/>
                  </a:outerShdw>
                </a:effectLst>
              </a:defRPr>
            </a:lvl1pPr>
          </a:lstStyle>
          <a:p>
            <a:pPr lvl="0">
              <a:defRPr b="0" sz="1800">
                <a:solidFill>
                  <a:srgbClr val="000000"/>
                </a:solidFill>
                <a:effectLst/>
              </a:defRPr>
            </a:pPr>
            <a:r>
              <a:rPr b="1" sz="4000">
                <a:solidFill>
                  <a:srgbClr val="FFFFFF"/>
                </a:solidFill>
                <a:effectLst>
                  <a:outerShdw sx="100000" sy="100000" kx="0" ky="0" algn="b" rotWithShape="0" blurRad="38100" dist="38100" dir="2700000">
                    <a:srgbClr val="C0C0C0"/>
                  </a:outerShdw>
                </a:effectLst>
              </a:rPr>
              <a:t>Research Projects (Cont’d)</a:t>
            </a:r>
          </a:p>
        </p:txBody>
      </p:sp>
      <p:sp>
        <p:nvSpPr>
          <p:cNvPr id="380" name="Shape 380"/>
          <p:cNvSpPr/>
          <p:nvPr/>
        </p:nvSpPr>
        <p:spPr>
          <a:xfrm>
            <a:off x="609600" y="1524000"/>
            <a:ext cx="8458200" cy="45651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609600" indent="-609600">
              <a:spcBef>
                <a:spcPts val="600"/>
              </a:spcBef>
              <a:defRPr sz="1800"/>
            </a:pPr>
            <a:r>
              <a:rPr b="1" sz="2800">
                <a:solidFill>
                  <a:srgbClr val="FFC000"/>
                </a:solidFill>
              </a:rPr>
              <a:t>3.	Mobile Ad Hoc Networks (MANET)</a:t>
            </a:r>
            <a:endParaRPr b="1" sz="2800">
              <a:solidFill>
                <a:srgbClr val="FFC000"/>
              </a:solidFill>
            </a:endParaRPr>
          </a:p>
          <a:p>
            <a:pPr lvl="1" marL="990600" indent="-533400">
              <a:spcBef>
                <a:spcPts val="500"/>
              </a:spcBef>
              <a:buClr>
                <a:srgbClr val="FFC000"/>
              </a:buClr>
              <a:buSzPct val="100000"/>
              <a:buChar char="•"/>
              <a:defRPr sz="1800"/>
            </a:pPr>
            <a:r>
              <a:rPr sz="2400">
                <a:solidFill>
                  <a:srgbClr val="FFC000"/>
                </a:solidFill>
              </a:rPr>
              <a:t>The Best and Worst Case Capacity Analysis of MANET</a:t>
            </a:r>
            <a:endParaRPr sz="2400">
              <a:solidFill>
                <a:srgbClr val="FFC000"/>
              </a:solidFill>
            </a:endParaRPr>
          </a:p>
          <a:p>
            <a:pPr lvl="1" marL="990600" indent="-533400">
              <a:spcBef>
                <a:spcPts val="500"/>
              </a:spcBef>
              <a:buClr>
                <a:srgbClr val="FFC000"/>
              </a:buClr>
              <a:buSzPct val="100000"/>
              <a:buChar char="•"/>
              <a:defRPr sz="1800"/>
            </a:pPr>
            <a:r>
              <a:rPr sz="2400">
                <a:solidFill>
                  <a:srgbClr val="FFC000"/>
                </a:solidFill>
              </a:rPr>
              <a:t>Efficient DSR Based Routing Scheme for MANET</a:t>
            </a:r>
            <a:endParaRPr sz="2400">
              <a:solidFill>
                <a:srgbClr val="FFC000"/>
              </a:solidFill>
            </a:endParaRPr>
          </a:p>
          <a:p>
            <a:pPr lvl="1" marL="990600" indent="-533400">
              <a:spcBef>
                <a:spcPts val="500"/>
              </a:spcBef>
              <a:buClr>
                <a:srgbClr val="FFC000"/>
              </a:buClr>
              <a:buSzPct val="100000"/>
              <a:buChar char="•"/>
              <a:defRPr sz="1800"/>
            </a:pPr>
            <a:r>
              <a:rPr sz="2400">
                <a:solidFill>
                  <a:srgbClr val="FFC000"/>
                </a:solidFill>
              </a:rPr>
              <a:t>Minimizing the Malicious Behavior of Mobile Nodes for Maximizing the MANET Data Throughput</a:t>
            </a:r>
            <a:endParaRPr sz="2400">
              <a:solidFill>
                <a:srgbClr val="FFC000"/>
              </a:solidFill>
            </a:endParaRPr>
          </a:p>
          <a:p>
            <a:pPr lvl="0" marL="609600" indent="-609600">
              <a:spcBef>
                <a:spcPts val="500"/>
              </a:spcBef>
              <a:defRPr sz="1800"/>
            </a:pPr>
            <a:endParaRPr sz="2800">
              <a:solidFill>
                <a:srgbClr val="FFC000"/>
              </a:solidFill>
            </a:endParaRPr>
          </a:p>
          <a:p>
            <a:pPr lvl="0" marL="609600" indent="-609600">
              <a:spcBef>
                <a:spcPts val="600"/>
              </a:spcBef>
              <a:defRPr sz="1800"/>
            </a:pPr>
            <a:r>
              <a:rPr b="1" sz="2800">
                <a:solidFill>
                  <a:srgbClr val="FFC000"/>
                </a:solidFill>
              </a:rPr>
              <a:t>4.	Wireless Sensor Networks</a:t>
            </a:r>
            <a:endParaRPr b="1" sz="2800">
              <a:solidFill>
                <a:srgbClr val="FFC000"/>
              </a:solidFill>
            </a:endParaRPr>
          </a:p>
          <a:p>
            <a:pPr lvl="1" marL="990600" indent="-533400">
              <a:spcBef>
                <a:spcPts val="500"/>
              </a:spcBef>
              <a:buClr>
                <a:srgbClr val="FFC000"/>
              </a:buClr>
              <a:buSzPct val="100000"/>
              <a:buAutoNum type="arabicPeriod" startAt="1"/>
              <a:defRPr sz="1800"/>
            </a:pPr>
            <a:r>
              <a:rPr sz="2400">
                <a:solidFill>
                  <a:srgbClr val="FFC000"/>
                </a:solidFill>
              </a:rPr>
              <a:t>Resource Optimization in Wireless Sensor Networks Via Self-Adaptive Methodology</a:t>
            </a:r>
            <a:endParaRPr sz="2400">
              <a:solidFill>
                <a:srgbClr val="FFC000"/>
              </a:solidFill>
            </a:endParaRPr>
          </a:p>
          <a:p>
            <a:pPr lvl="1" marL="990600" indent="-533400">
              <a:spcBef>
                <a:spcPts val="500"/>
              </a:spcBef>
              <a:buClr>
                <a:srgbClr val="FFC000"/>
              </a:buClr>
              <a:buSzPct val="100000"/>
              <a:buAutoNum type="arabicPeriod" startAt="1"/>
              <a:defRPr sz="1800"/>
            </a:pPr>
            <a:r>
              <a:rPr sz="2400">
                <a:solidFill>
                  <a:srgbClr val="FFC000"/>
                </a:solidFill>
              </a:rPr>
              <a:t>Minimizing the Energy Consumption of Wireless Sensor Nodes Using Active Node Optimization Method  </a:t>
            </a:r>
          </a:p>
        </p:txBody>
      </p:sp>
      <p:pic>
        <p:nvPicPr>
          <p:cNvPr id="381" name="image47.png" descr="lOGO9"/>
          <p:cNvPicPr/>
          <p:nvPr/>
        </p:nvPicPr>
        <p:blipFill>
          <a:blip r:embed="rId2">
            <a:extLst/>
          </a:blip>
          <a:stretch>
            <a:fillRect/>
          </a:stretch>
        </p:blipFill>
        <p:spPr>
          <a:xfrm>
            <a:off x="7543800" y="0"/>
            <a:ext cx="1600200" cy="1382713"/>
          </a:xfrm>
          <a:prstGeom prst="rect">
            <a:avLst/>
          </a:prstGeom>
          <a:ln w="12700">
            <a:miter lim="400000"/>
          </a:ln>
        </p:spPr>
      </p:pic>
      <p:sp>
        <p:nvSpPr>
          <p:cNvPr id="382" name="Shape 382"/>
          <p:cNvSpPr/>
          <p:nvPr/>
        </p:nvSpPr>
        <p:spPr>
          <a:xfrm>
            <a:off x="457200" y="6462712"/>
            <a:ext cx="2209800" cy="4902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1400">
                <a:solidFill>
                  <a:srgbClr val="262626"/>
                </a:solidFill>
                <a:latin typeface="Times"/>
                <a:ea typeface="Times"/>
                <a:cs typeface="Times"/>
                <a:sym typeface="Times"/>
              </a:rPr>
              <a:t>School of Engineering</a:t>
            </a:r>
            <a:endParaRPr sz="1400">
              <a:solidFill>
                <a:srgbClr val="3333CC"/>
              </a:solidFill>
              <a:latin typeface="Times"/>
              <a:ea typeface="Times"/>
              <a:cs typeface="Times"/>
              <a:sym typeface="Times"/>
            </a:endParaRPr>
          </a:p>
          <a:p>
            <a:pPr lvl="0">
              <a:defRPr sz="1800"/>
            </a:pPr>
            <a:r>
              <a:rPr sz="1400">
                <a:solidFill>
                  <a:srgbClr val="262626"/>
                </a:solidFill>
                <a:latin typeface="Times"/>
                <a:ea typeface="Times"/>
                <a:cs typeface="Times"/>
                <a:sym typeface="Times"/>
              </a:rPr>
              <a:t>University of Bridgeport</a:t>
            </a:r>
          </a:p>
        </p:txBody>
      </p:sp>
      <p:sp>
        <p:nvSpPr>
          <p:cNvPr id="383" name="Shape 383"/>
          <p:cNvSpPr/>
          <p:nvPr>
            <p:ph type="sldNum" sz="quarter" idx="2"/>
          </p:nvPr>
        </p:nvSpPr>
        <p:spPr>
          <a:xfrm>
            <a:off x="8839200" y="6686550"/>
            <a:ext cx="381000" cy="22574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algn="l">
              <a:defRPr sz="1000">
                <a:solidFill>
                  <a:srgbClr val="262626"/>
                </a:solidFill>
              </a:defRPr>
            </a:lvl1pPr>
          </a:lstStyle>
          <a:p>
            <a:pPr lvl="0">
              <a:defRPr sz="1800">
                <a:solidFill>
                  <a:srgbClr val="000000"/>
                </a:solidFill>
              </a:defRPr>
            </a:pPr>
            <a:fld id="{86CB4B4D-7CA3-9044-876B-883B54F8677D}" type="slidenum">
              <a:rPr sz="1000">
                <a:solidFill>
                  <a:srgbClr val="262626"/>
                </a:solidFill>
              </a:rPr>
            </a:fld>
          </a:p>
        </p:txBody>
      </p:sp>
    </p:spTree>
  </p:cSld>
  <p:clrMapOvr>
    <a:masterClrMapping/>
  </p:clrMapOvr>
  <p:transition spd="med" advClick="1"/>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5" name="Shape 385"/>
          <p:cNvSpPr/>
          <p:nvPr/>
        </p:nvSpPr>
        <p:spPr>
          <a:xfrm>
            <a:off x="3505200" y="6705600"/>
            <a:ext cx="3124200" cy="2135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a:solidFill>
                  <a:srgbClr val="262626"/>
                </a:solidFill>
                <a:latin typeface="Times"/>
                <a:ea typeface="Times"/>
                <a:cs typeface="Times"/>
                <a:sym typeface="Times"/>
              </a:defRPr>
            </a:lvl1pPr>
          </a:lstStyle>
          <a:p>
            <a:pPr lvl="0">
              <a:defRPr sz="1800">
                <a:solidFill>
                  <a:srgbClr val="000000"/>
                </a:solidFill>
              </a:defRPr>
            </a:pPr>
            <a:r>
              <a:rPr sz="900">
                <a:solidFill>
                  <a:srgbClr val="262626"/>
                </a:solidFill>
              </a:rPr>
              <a:t>Graduate Education &amp; Research Directions – 9.15.2010</a:t>
            </a:r>
          </a:p>
        </p:txBody>
      </p:sp>
      <p:sp>
        <p:nvSpPr>
          <p:cNvPr id="386" name="Shape 386"/>
          <p:cNvSpPr/>
          <p:nvPr>
            <p:ph type="title"/>
          </p:nvPr>
        </p:nvSpPr>
        <p:spPr>
          <a:xfrm>
            <a:off x="685800" y="76200"/>
            <a:ext cx="8229600" cy="1143000"/>
          </a:xfrm>
          <a:prstGeom prst="rect">
            <a:avLst/>
          </a:prstGeom>
        </p:spPr>
        <p:txBody>
          <a:bodyPr lIns="0" tIns="0" rIns="0" bIns="0">
            <a:normAutofit fontScale="100000" lnSpcReduction="0"/>
          </a:bodyPr>
          <a:lstStyle/>
          <a:p>
            <a:pPr lvl="0">
              <a:defRPr sz="1800">
                <a:solidFill>
                  <a:srgbClr val="000000"/>
                </a:solidFill>
              </a:defRPr>
            </a:pPr>
            <a:r>
              <a:rPr b="1" sz="3600">
                <a:solidFill>
                  <a:srgbClr val="FFFFFF"/>
                </a:solidFill>
              </a:rPr>
              <a:t>Related Recent Results</a:t>
            </a:r>
            <a:br>
              <a:rPr b="1" sz="3600">
                <a:solidFill>
                  <a:srgbClr val="FFFFFF"/>
                </a:solidFill>
              </a:rPr>
            </a:br>
            <a:r>
              <a:rPr b="1" sz="3600">
                <a:solidFill>
                  <a:srgbClr val="FFFFFF"/>
                </a:solidFill>
              </a:rPr>
              <a:t>CDMA Receiver: Multiuser Receiver</a:t>
            </a:r>
          </a:p>
        </p:txBody>
      </p:sp>
      <p:sp>
        <p:nvSpPr>
          <p:cNvPr id="387" name="Shape 387"/>
          <p:cNvSpPr/>
          <p:nvPr/>
        </p:nvSpPr>
        <p:spPr>
          <a:xfrm>
            <a:off x="533400" y="914400"/>
            <a:ext cx="8534400" cy="226193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457200" indent="-457200">
              <a:spcBef>
                <a:spcPts val="500"/>
              </a:spcBef>
              <a:buClr>
                <a:srgbClr val="FFC000"/>
              </a:buClr>
              <a:buSzPct val="100000"/>
              <a:buChar char="•"/>
              <a:defRPr sz="1800"/>
            </a:pPr>
            <a:endParaRPr b="1" sz="2200">
              <a:solidFill>
                <a:srgbClr val="FFC000"/>
              </a:solidFill>
            </a:endParaRPr>
          </a:p>
          <a:p>
            <a:pPr lvl="0" marL="419100" indent="-419100">
              <a:spcBef>
                <a:spcPts val="500"/>
              </a:spcBef>
              <a:buClr>
                <a:srgbClr val="FFC000"/>
              </a:buClr>
              <a:buSzPct val="100000"/>
              <a:buFont typeface="Arial"/>
              <a:buChar char="•"/>
              <a:defRPr sz="1800"/>
            </a:pPr>
            <a:r>
              <a:rPr b="1" sz="2200">
                <a:solidFill>
                  <a:srgbClr val="FFC000"/>
                </a:solidFill>
              </a:rPr>
              <a:t>A class of CDMA receivers known as multiuser receivers</a:t>
            </a:r>
            <a:endParaRPr b="1" sz="2200">
              <a:solidFill>
                <a:srgbClr val="FFC000"/>
              </a:solidFill>
            </a:endParaRPr>
          </a:p>
          <a:p>
            <a:pPr lvl="0" marL="419100" indent="-419100">
              <a:spcBef>
                <a:spcPts val="500"/>
              </a:spcBef>
              <a:buClr>
                <a:srgbClr val="FFC000"/>
              </a:buClr>
              <a:buSzPct val="100000"/>
              <a:buChar char="•"/>
              <a:defRPr sz="1800"/>
            </a:pPr>
            <a:r>
              <a:rPr b="1" sz="2200">
                <a:solidFill>
                  <a:srgbClr val="FFC000"/>
                </a:solidFill>
              </a:rPr>
              <a:t>It exploit the available information about the spreading sequences and mobile channel impulse responses of all the CDMA users</a:t>
            </a:r>
            <a:endParaRPr b="1" sz="2200">
              <a:solidFill>
                <a:srgbClr val="FFC000"/>
              </a:solidFill>
            </a:endParaRPr>
          </a:p>
          <a:p>
            <a:pPr lvl="0" marL="419100" indent="-419100">
              <a:spcBef>
                <a:spcPts val="500"/>
              </a:spcBef>
              <a:buClr>
                <a:srgbClr val="FFC000"/>
              </a:buClr>
              <a:buSzPct val="100000"/>
              <a:buChar char="•"/>
              <a:defRPr sz="1800"/>
            </a:pPr>
            <a:r>
              <a:rPr b="1" sz="2200">
                <a:solidFill>
                  <a:srgbClr val="FFC000"/>
                </a:solidFill>
              </a:rPr>
              <a:t>The goal is to improve the performance of the wireless CDMA users </a:t>
            </a:r>
          </a:p>
        </p:txBody>
      </p:sp>
      <p:grpSp>
        <p:nvGrpSpPr>
          <p:cNvPr id="390" name="Group 390" descr="cdma-rx-tree"/>
          <p:cNvGrpSpPr/>
          <p:nvPr/>
        </p:nvGrpSpPr>
        <p:grpSpPr>
          <a:xfrm>
            <a:off x="2133600" y="3352800"/>
            <a:ext cx="6858000" cy="2743200"/>
            <a:chOff x="0" y="0"/>
            <a:chExt cx="6858000" cy="2743200"/>
          </a:xfrm>
        </p:grpSpPr>
        <p:sp>
          <p:nvSpPr>
            <p:cNvPr id="388" name="Shape 388"/>
            <p:cNvSpPr/>
            <p:nvPr/>
          </p:nvSpPr>
          <p:spPr>
            <a:xfrm>
              <a:off x="0" y="0"/>
              <a:ext cx="6858000" cy="2743200"/>
            </a:xfrm>
            <a:prstGeom prst="rect">
              <a:avLst/>
            </a:prstGeom>
            <a:solidFill>
              <a:srgbClr val="00CC99"/>
            </a:solidFill>
            <a:ln w="12700" cap="flat">
              <a:noFill/>
              <a:miter lim="400000"/>
            </a:ln>
            <a:effectLst/>
          </p:spPr>
          <p:txBody>
            <a:bodyPr wrap="square" lIns="0" tIns="0" rIns="0" bIns="0" numCol="1" anchor="ctr">
              <a:noAutofit/>
            </a:bodyPr>
            <a:lstStyle/>
            <a:p>
              <a:pPr lvl="0"/>
            </a:p>
          </p:txBody>
        </p:sp>
        <p:pic>
          <p:nvPicPr>
            <p:cNvPr id="389" name="image48.jpeg"/>
            <p:cNvPicPr/>
            <p:nvPr/>
          </p:nvPicPr>
          <p:blipFill>
            <a:blip r:embed="rId2">
              <a:extLst/>
            </a:blip>
            <a:stretch>
              <a:fillRect/>
            </a:stretch>
          </p:blipFill>
          <p:spPr>
            <a:xfrm>
              <a:off x="0" y="0"/>
              <a:ext cx="6858000" cy="2743200"/>
            </a:xfrm>
            <a:prstGeom prst="rect">
              <a:avLst/>
            </a:prstGeom>
            <a:ln w="57150" cap="flat">
              <a:solidFill>
                <a:srgbClr val="000000"/>
              </a:solidFill>
              <a:prstDash val="solid"/>
              <a:miter lim="800000"/>
            </a:ln>
            <a:effectLst/>
          </p:spPr>
        </p:pic>
      </p:grpSp>
      <p:sp>
        <p:nvSpPr>
          <p:cNvPr id="391" name="Shape 391"/>
          <p:cNvSpPr/>
          <p:nvPr/>
        </p:nvSpPr>
        <p:spPr>
          <a:xfrm>
            <a:off x="3765550" y="6187723"/>
            <a:ext cx="5073650" cy="430918"/>
          </a:xfrm>
          <a:prstGeom prst="rect">
            <a:avLst/>
          </a:prstGeom>
          <a:gradFill>
            <a:gsLst>
              <a:gs pos="0">
                <a:srgbClr val="BABABA"/>
              </a:gs>
              <a:gs pos="35000">
                <a:srgbClr val="CFCFCF"/>
              </a:gs>
              <a:gs pos="100000">
                <a:srgbClr val="EDEDED"/>
              </a:gs>
            </a:gsLst>
            <a:lin ang="16200000"/>
          </a:gradFill>
          <a:ln>
            <a:solidFill/>
          </a:ln>
          <a:effectLst>
            <a:outerShdw sx="100000" sy="100000" kx="0" ky="0" algn="b" rotWithShape="0" blurRad="38100" dist="20000" dir="5400000">
              <a:srgbClr val="000000">
                <a:alpha val="38000"/>
              </a:srgbClr>
            </a:outerShdw>
          </a:effectLst>
          <a:extLst>
            <a:ext uri="{C572A759-6A51-4108-AA02-DFA0A04FC94B}">
              <ma14:wrappingTextBoxFlag xmlns:ma14="http://schemas.microsoft.com/office/mac/drawingml/2011/main" val="1"/>
            </a:ext>
          </a:extLst>
        </p:spPr>
        <p:txBody>
          <a:bodyPr lIns="0" tIns="0" rIns="0" bIns="0" anchor="ctr">
            <a:spAutoFit/>
          </a:bodyPr>
          <a:lstStyle/>
          <a:p>
            <a:pPr lvl="0">
              <a:defRPr sz="1800"/>
            </a:pPr>
            <a:r>
              <a:rPr b="1" sz="2400"/>
              <a:t>Classification of CDMA detectors</a:t>
            </a:r>
            <a:r>
              <a:rPr sz="2400"/>
              <a:t> </a:t>
            </a:r>
          </a:p>
        </p:txBody>
      </p:sp>
      <p:sp>
        <p:nvSpPr>
          <p:cNvPr id="392" name="Shape 392"/>
          <p:cNvSpPr/>
          <p:nvPr/>
        </p:nvSpPr>
        <p:spPr>
          <a:xfrm>
            <a:off x="1905000" y="4191000"/>
            <a:ext cx="1143000" cy="19050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38100">
            <a:solidFill>
              <a:srgbClr val="FF99FF"/>
            </a:solidFill>
            <a:round/>
          </a:ln>
        </p:spPr>
        <p:txBody>
          <a:bodyPr lIns="0" tIns="0" rIns="0" bIns="0" anchor="ctr"/>
          <a:lstStyle/>
          <a:p>
            <a:pPr lvl="0"/>
          </a:p>
        </p:txBody>
      </p:sp>
      <p:sp>
        <p:nvSpPr>
          <p:cNvPr id="393" name="Shape 393"/>
          <p:cNvSpPr/>
          <p:nvPr/>
        </p:nvSpPr>
        <p:spPr>
          <a:xfrm>
            <a:off x="533400" y="3509962"/>
            <a:ext cx="1447800" cy="844270"/>
          </a:xfrm>
          <a:prstGeom prst="rect">
            <a:avLst/>
          </a:prstGeom>
          <a:solidFill>
            <a:srgbClr val="CCCCFF"/>
          </a:solidFill>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000"/>
              </a:spcBef>
              <a:defRPr sz="1700"/>
            </a:lvl1pPr>
          </a:lstStyle>
          <a:p>
            <a:pPr lvl="0">
              <a:defRPr sz="1800"/>
            </a:pPr>
            <a:r>
              <a:rPr sz="1700"/>
              <a:t>WMC research group focuses on this part</a:t>
            </a:r>
          </a:p>
        </p:txBody>
      </p:sp>
      <p:sp>
        <p:nvSpPr>
          <p:cNvPr id="394" name="Shape 394"/>
          <p:cNvSpPr/>
          <p:nvPr/>
        </p:nvSpPr>
        <p:spPr>
          <a:xfrm>
            <a:off x="1643063" y="4419600"/>
            <a:ext cx="414338" cy="609600"/>
          </a:xfrm>
          <a:prstGeom prst="line">
            <a:avLst/>
          </a:prstGeom>
          <a:ln w="38100">
            <a:solidFill/>
            <a:round/>
            <a:tailEnd type="triangle"/>
          </a:ln>
        </p:spPr>
        <p:txBody>
          <a:bodyPr lIns="0" tIns="0" rIns="0" bIns="0"/>
          <a:lstStyle/>
          <a:p>
            <a:pPr lvl="0" defTabSz="457200">
              <a:defRPr sz="1200">
                <a:latin typeface="+mj-lt"/>
                <a:ea typeface="+mj-ea"/>
                <a:cs typeface="+mj-cs"/>
                <a:sym typeface="Helvetica"/>
              </a:defRPr>
            </a:pPr>
          </a:p>
        </p:txBody>
      </p:sp>
      <p:sp>
        <p:nvSpPr>
          <p:cNvPr id="395" name="Shape 395"/>
          <p:cNvSpPr/>
          <p:nvPr/>
        </p:nvSpPr>
        <p:spPr>
          <a:xfrm>
            <a:off x="457200" y="6462712"/>
            <a:ext cx="2209800" cy="4902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1400">
                <a:solidFill>
                  <a:srgbClr val="262626"/>
                </a:solidFill>
                <a:latin typeface="Times"/>
                <a:ea typeface="Times"/>
                <a:cs typeface="Times"/>
                <a:sym typeface="Times"/>
              </a:rPr>
              <a:t>School of Engineering</a:t>
            </a:r>
            <a:endParaRPr sz="1400">
              <a:solidFill>
                <a:srgbClr val="3333CC"/>
              </a:solidFill>
              <a:latin typeface="Times"/>
              <a:ea typeface="Times"/>
              <a:cs typeface="Times"/>
              <a:sym typeface="Times"/>
            </a:endParaRPr>
          </a:p>
          <a:p>
            <a:pPr lvl="0">
              <a:defRPr sz="1800"/>
            </a:pPr>
            <a:r>
              <a:rPr sz="1400">
                <a:solidFill>
                  <a:srgbClr val="262626"/>
                </a:solidFill>
                <a:latin typeface="Times"/>
                <a:ea typeface="Times"/>
                <a:cs typeface="Times"/>
                <a:sym typeface="Times"/>
              </a:rPr>
              <a:t>University of Bridgeport</a:t>
            </a:r>
          </a:p>
        </p:txBody>
      </p:sp>
      <p:sp>
        <p:nvSpPr>
          <p:cNvPr id="396" name="Shape 396"/>
          <p:cNvSpPr/>
          <p:nvPr>
            <p:ph type="sldNum" sz="quarter" idx="2"/>
          </p:nvPr>
        </p:nvSpPr>
        <p:spPr>
          <a:xfrm>
            <a:off x="8839200" y="6686550"/>
            <a:ext cx="381000" cy="22574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algn="l">
              <a:defRPr sz="1000">
                <a:solidFill>
                  <a:srgbClr val="262626"/>
                </a:solidFill>
              </a:defRPr>
            </a:lvl1pPr>
          </a:lstStyle>
          <a:p>
            <a:pPr lvl="0">
              <a:defRPr sz="1800">
                <a:solidFill>
                  <a:srgbClr val="000000"/>
                </a:solidFill>
              </a:defRPr>
            </a:pPr>
            <a:fld id="{86CB4B4D-7CA3-9044-876B-883B54F8677D}" type="slidenum">
              <a:rPr sz="1000">
                <a:solidFill>
                  <a:srgbClr val="262626"/>
                </a:solidFill>
              </a:rPr>
            </a:fld>
          </a:p>
        </p:txBody>
      </p:sp>
    </p:spTree>
  </p:cSld>
  <p:clrMapOvr>
    <a:masterClrMapping/>
  </p:clrMapOvr>
  <p:transition spd="med" advClick="1"/>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8" name="Shape 398"/>
          <p:cNvSpPr/>
          <p:nvPr/>
        </p:nvSpPr>
        <p:spPr>
          <a:xfrm>
            <a:off x="3505200" y="6705600"/>
            <a:ext cx="3124200" cy="2135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a:solidFill>
                  <a:srgbClr val="262626"/>
                </a:solidFill>
                <a:latin typeface="Times"/>
                <a:ea typeface="Times"/>
                <a:cs typeface="Times"/>
                <a:sym typeface="Times"/>
              </a:defRPr>
            </a:lvl1pPr>
          </a:lstStyle>
          <a:p>
            <a:pPr lvl="0">
              <a:defRPr sz="1800">
                <a:solidFill>
                  <a:srgbClr val="000000"/>
                </a:solidFill>
              </a:defRPr>
            </a:pPr>
            <a:r>
              <a:rPr sz="900">
                <a:solidFill>
                  <a:srgbClr val="262626"/>
                </a:solidFill>
              </a:rPr>
              <a:t>Graduate Education &amp; Research Directions – 9.15.2010</a:t>
            </a:r>
          </a:p>
        </p:txBody>
      </p:sp>
      <p:sp>
        <p:nvSpPr>
          <p:cNvPr id="399" name="Shape 399"/>
          <p:cNvSpPr/>
          <p:nvPr>
            <p:ph type="title"/>
          </p:nvPr>
        </p:nvSpPr>
        <p:spPr>
          <a:xfrm>
            <a:off x="457200" y="-76200"/>
            <a:ext cx="8229600" cy="1143000"/>
          </a:xfrm>
          <a:prstGeom prst="rect">
            <a:avLst/>
          </a:prstGeom>
        </p:spPr>
        <p:txBody>
          <a:bodyPr lIns="0" tIns="0" rIns="0" bIns="0">
            <a:normAutofit fontScale="100000" lnSpcReduction="0"/>
          </a:bodyPr>
          <a:lstStyle/>
          <a:p>
            <a:pPr lvl="0">
              <a:defRPr sz="1800">
                <a:solidFill>
                  <a:srgbClr val="000000"/>
                </a:solidFill>
              </a:defRPr>
            </a:pPr>
            <a:r>
              <a:rPr b="1" sz="3200">
                <a:solidFill>
                  <a:srgbClr val="FFFFFF"/>
                </a:solidFill>
              </a:rPr>
              <a:t>Related Recent Results </a:t>
            </a:r>
            <a:br>
              <a:rPr b="1" sz="3200">
                <a:solidFill>
                  <a:srgbClr val="FFFFFF"/>
                </a:solidFill>
              </a:rPr>
            </a:br>
            <a:r>
              <a:rPr b="1" sz="3200">
                <a:solidFill>
                  <a:srgbClr val="FFFFFF"/>
                </a:solidFill>
              </a:rPr>
              <a:t>Antenna Design for Cellular Networks</a:t>
            </a:r>
          </a:p>
        </p:txBody>
      </p:sp>
      <p:sp>
        <p:nvSpPr>
          <p:cNvPr id="400" name="Shape 400"/>
          <p:cNvSpPr/>
          <p:nvPr/>
        </p:nvSpPr>
        <p:spPr>
          <a:xfrm>
            <a:off x="533400" y="1066800"/>
            <a:ext cx="4343400" cy="4157033"/>
          </a:xfrm>
          <a:prstGeom prst="rect">
            <a:avLst/>
          </a:prstGeom>
          <a:ln w="12700">
            <a:miter lim="400000"/>
          </a:ln>
          <a:extLst>
            <a:ext uri="{C572A759-6A51-4108-AA02-DFA0A04FC94B}">
              <ma14:wrappingTextBoxFlag xmlns:ma14="http://schemas.microsoft.com/office/mac/drawingml/2011/main" val="1"/>
            </a:ext>
          </a:extLst>
        </p:spPr>
        <p:txBody>
          <a:bodyPr lIns="44450" tIns="44450" rIns="44450" bIns="44450">
            <a:spAutoFit/>
          </a:bodyPr>
          <a:lstStyle/>
          <a:p>
            <a:pPr lvl="0" marL="257175" indent="-257175">
              <a:lnSpc>
                <a:spcPct val="80000"/>
              </a:lnSpc>
              <a:spcBef>
                <a:spcPts val="400"/>
              </a:spcBef>
              <a:buClr>
                <a:srgbClr val="FFC000"/>
              </a:buClr>
              <a:buSzPct val="100000"/>
              <a:buChar char="•"/>
              <a:defRPr sz="1800"/>
            </a:pPr>
            <a:r>
              <a:rPr b="1">
                <a:solidFill>
                  <a:srgbClr val="FFC000"/>
                </a:solidFill>
              </a:rPr>
              <a:t>Advantages</a:t>
            </a:r>
            <a:endParaRPr>
              <a:solidFill>
                <a:srgbClr val="FFC000"/>
              </a:solidFill>
            </a:endParaRPr>
          </a:p>
          <a:p>
            <a:pPr lvl="1" marL="695325" indent="-238125">
              <a:lnSpc>
                <a:spcPct val="80000"/>
              </a:lnSpc>
              <a:spcBef>
                <a:spcPts val="400"/>
              </a:spcBef>
              <a:buClr>
                <a:srgbClr val="FFC000"/>
              </a:buClr>
              <a:buSzPct val="100000"/>
              <a:buChar char="–"/>
              <a:defRPr sz="1800"/>
            </a:pPr>
            <a:r>
              <a:rPr sz="2000">
                <a:solidFill>
                  <a:srgbClr val="FFC000"/>
                </a:solidFill>
              </a:rPr>
              <a:t>Co-channel interference reduction</a:t>
            </a:r>
            <a:endParaRPr sz="2000">
              <a:solidFill>
                <a:srgbClr val="FFC000"/>
              </a:solidFill>
            </a:endParaRPr>
          </a:p>
          <a:p>
            <a:pPr lvl="1" marL="695325" indent="-238125">
              <a:lnSpc>
                <a:spcPct val="80000"/>
              </a:lnSpc>
              <a:spcBef>
                <a:spcPts val="400"/>
              </a:spcBef>
              <a:buClr>
                <a:srgbClr val="FFC000"/>
              </a:buClr>
              <a:buSzPct val="100000"/>
              <a:buChar char="–"/>
              <a:defRPr sz="1800"/>
            </a:pPr>
            <a:r>
              <a:rPr sz="2000">
                <a:solidFill>
                  <a:srgbClr val="FFC000"/>
                </a:solidFill>
              </a:rPr>
              <a:t>Collect multipath components</a:t>
            </a:r>
            <a:endParaRPr sz="2000">
              <a:solidFill>
                <a:srgbClr val="FFC000"/>
              </a:solidFill>
            </a:endParaRPr>
          </a:p>
          <a:p>
            <a:pPr lvl="1" marL="695325" indent="-238125">
              <a:lnSpc>
                <a:spcPct val="80000"/>
              </a:lnSpc>
              <a:spcBef>
                <a:spcPts val="400"/>
              </a:spcBef>
              <a:buClr>
                <a:srgbClr val="FFC000"/>
              </a:buClr>
              <a:buSzPct val="100000"/>
              <a:buChar char="–"/>
              <a:defRPr sz="1800"/>
            </a:pPr>
            <a:r>
              <a:rPr sz="2000">
                <a:solidFill>
                  <a:srgbClr val="FFC000"/>
                </a:solidFill>
              </a:rPr>
              <a:t>Delay spread reduction</a:t>
            </a:r>
            <a:endParaRPr sz="2000">
              <a:solidFill>
                <a:srgbClr val="FFC000"/>
              </a:solidFill>
            </a:endParaRPr>
          </a:p>
          <a:p>
            <a:pPr lvl="1" marL="695325" indent="-238125">
              <a:lnSpc>
                <a:spcPct val="80000"/>
              </a:lnSpc>
              <a:spcBef>
                <a:spcPts val="400"/>
              </a:spcBef>
              <a:buClr>
                <a:srgbClr val="FFC000"/>
              </a:buClr>
              <a:buSzPct val="100000"/>
              <a:buChar char="–"/>
              <a:defRPr sz="1800"/>
            </a:pPr>
            <a:r>
              <a:rPr sz="2000">
                <a:solidFill>
                  <a:srgbClr val="FFC000"/>
                </a:solidFill>
              </a:rPr>
              <a:t>reduce handoff rate</a:t>
            </a:r>
            <a:endParaRPr sz="2000">
              <a:solidFill>
                <a:srgbClr val="FFC000"/>
              </a:solidFill>
            </a:endParaRPr>
          </a:p>
          <a:p>
            <a:pPr lvl="1" marL="695325" indent="-238125">
              <a:lnSpc>
                <a:spcPct val="80000"/>
              </a:lnSpc>
              <a:spcBef>
                <a:spcPts val="400"/>
              </a:spcBef>
              <a:buClr>
                <a:srgbClr val="FFC000"/>
              </a:buClr>
              <a:buSzPct val="100000"/>
              <a:buChar char="–"/>
              <a:defRPr sz="1800"/>
            </a:pPr>
            <a:r>
              <a:rPr sz="2000">
                <a:solidFill>
                  <a:srgbClr val="FFC000"/>
                </a:solidFill>
              </a:rPr>
              <a:t>stand alone technique</a:t>
            </a:r>
            <a:endParaRPr sz="2000">
              <a:solidFill>
                <a:srgbClr val="FFC000"/>
              </a:solidFill>
            </a:endParaRPr>
          </a:p>
          <a:p>
            <a:pPr lvl="0" marL="342900" indent="-342900">
              <a:lnSpc>
                <a:spcPct val="80000"/>
              </a:lnSpc>
              <a:spcBef>
                <a:spcPts val="500"/>
              </a:spcBef>
              <a:buClr>
                <a:srgbClr val="FFC000"/>
              </a:buClr>
              <a:buSzPct val="100000"/>
              <a:buChar char="•"/>
              <a:defRPr sz="1800"/>
            </a:pPr>
            <a:endParaRPr sz="2000">
              <a:solidFill>
                <a:srgbClr val="FFC000"/>
              </a:solidFill>
            </a:endParaRPr>
          </a:p>
          <a:p>
            <a:pPr lvl="0" marL="257175" indent="-257175">
              <a:lnSpc>
                <a:spcPct val="80000"/>
              </a:lnSpc>
              <a:spcBef>
                <a:spcPts val="400"/>
              </a:spcBef>
              <a:buClr>
                <a:srgbClr val="FFC000"/>
              </a:buClr>
              <a:buSzPct val="100000"/>
              <a:buChar char="•"/>
              <a:defRPr sz="1800"/>
            </a:pPr>
            <a:r>
              <a:rPr b="1">
                <a:solidFill>
                  <a:srgbClr val="FFC000"/>
                </a:solidFill>
              </a:rPr>
              <a:t>Disadvantages </a:t>
            </a:r>
            <a:endParaRPr b="1">
              <a:solidFill>
                <a:srgbClr val="FFC000"/>
              </a:solidFill>
            </a:endParaRPr>
          </a:p>
          <a:p>
            <a:pPr lvl="1" marL="695325" indent="-238125">
              <a:lnSpc>
                <a:spcPct val="80000"/>
              </a:lnSpc>
              <a:spcBef>
                <a:spcPts val="400"/>
              </a:spcBef>
              <a:buClr>
                <a:srgbClr val="FFC000"/>
              </a:buClr>
              <a:buSzPct val="100000"/>
              <a:buChar char="–"/>
              <a:defRPr sz="1800"/>
            </a:pPr>
            <a:r>
              <a:rPr sz="2000">
                <a:solidFill>
                  <a:srgbClr val="FFC000"/>
                </a:solidFill>
              </a:rPr>
              <a:t>Linear increase in Interference</a:t>
            </a:r>
            <a:endParaRPr b="1" sz="2000">
              <a:solidFill>
                <a:srgbClr val="FFC000"/>
              </a:solidFill>
            </a:endParaRPr>
          </a:p>
          <a:p>
            <a:pPr lvl="1" marL="695325" indent="-238125">
              <a:lnSpc>
                <a:spcPct val="80000"/>
              </a:lnSpc>
              <a:spcBef>
                <a:spcPts val="400"/>
              </a:spcBef>
              <a:buClr>
                <a:srgbClr val="FFC000"/>
              </a:buClr>
              <a:buSzPct val="100000"/>
              <a:buChar char="–"/>
              <a:defRPr sz="1800"/>
            </a:pPr>
            <a:r>
              <a:rPr sz="2000">
                <a:solidFill>
                  <a:srgbClr val="FFC000"/>
                </a:solidFill>
              </a:rPr>
              <a:t>Cancel only </a:t>
            </a:r>
            <a:r>
              <a:rPr b="1" sz="2000">
                <a:solidFill>
                  <a:srgbClr val="FFC000"/>
                </a:solidFill>
              </a:rPr>
              <a:t>L-1</a:t>
            </a:r>
            <a:r>
              <a:rPr sz="2000">
                <a:solidFill>
                  <a:srgbClr val="FFC000"/>
                </a:solidFill>
              </a:rPr>
              <a:t> interference</a:t>
            </a:r>
            <a:endParaRPr sz="2000">
              <a:solidFill>
                <a:srgbClr val="FFC000"/>
              </a:solidFill>
            </a:endParaRPr>
          </a:p>
          <a:p>
            <a:pPr lvl="1" marL="695325" indent="-238125">
              <a:lnSpc>
                <a:spcPct val="80000"/>
              </a:lnSpc>
              <a:spcBef>
                <a:spcPts val="400"/>
              </a:spcBef>
              <a:buClr>
                <a:srgbClr val="FFC000"/>
              </a:buClr>
              <a:buSzPct val="100000"/>
              <a:buChar char="–"/>
              <a:defRPr sz="1800"/>
            </a:pPr>
            <a:r>
              <a:rPr sz="2000">
                <a:solidFill>
                  <a:srgbClr val="FFC000"/>
                </a:solidFill>
              </a:rPr>
              <a:t>Difficult to achieve convergence in low SNR</a:t>
            </a:r>
            <a:endParaRPr b="1" sz="2000">
              <a:solidFill>
                <a:srgbClr val="FFC000"/>
              </a:solidFill>
            </a:endParaRPr>
          </a:p>
          <a:p>
            <a:pPr lvl="1" marL="742950" indent="-285750">
              <a:lnSpc>
                <a:spcPct val="80000"/>
              </a:lnSpc>
              <a:spcBef>
                <a:spcPts val="500"/>
              </a:spcBef>
              <a:buClr>
                <a:srgbClr val="FFC000"/>
              </a:buClr>
              <a:buSzPct val="100000"/>
              <a:buChar char="–"/>
              <a:defRPr sz="1800"/>
            </a:pPr>
            <a:endParaRPr sz="2000">
              <a:solidFill>
                <a:srgbClr val="FFC000"/>
              </a:solidFill>
            </a:endParaRPr>
          </a:p>
        </p:txBody>
      </p:sp>
      <p:grpSp>
        <p:nvGrpSpPr>
          <p:cNvPr id="403" name="Group 403"/>
          <p:cNvGrpSpPr/>
          <p:nvPr/>
        </p:nvGrpSpPr>
        <p:grpSpPr>
          <a:xfrm>
            <a:off x="4495800" y="1447800"/>
            <a:ext cx="4495800" cy="4010025"/>
            <a:chOff x="0" y="0"/>
            <a:chExt cx="4495800" cy="4010025"/>
          </a:xfrm>
        </p:grpSpPr>
        <p:sp>
          <p:nvSpPr>
            <p:cNvPr id="401" name="Shape 401"/>
            <p:cNvSpPr/>
            <p:nvPr/>
          </p:nvSpPr>
          <p:spPr>
            <a:xfrm>
              <a:off x="0" y="0"/>
              <a:ext cx="4495800" cy="4010025"/>
            </a:xfrm>
            <a:prstGeom prst="rect">
              <a:avLst/>
            </a:prstGeom>
            <a:gradFill flip="none" rotWithShape="1">
              <a:gsLst>
                <a:gs pos="0">
                  <a:srgbClr val="3399FF"/>
                </a:gs>
                <a:gs pos="100000">
                  <a:srgbClr val="FFFFFF"/>
                </a:gs>
              </a:gsLst>
              <a:path path="circle">
                <a:fillToRect l="37721" t="-19636" r="62278" b="119636"/>
              </a:path>
            </a:gradFill>
            <a:ln w="12700" cap="flat">
              <a:noFill/>
              <a:miter lim="400000"/>
            </a:ln>
            <a:effectLst/>
          </p:spPr>
          <p:txBody>
            <a:bodyPr wrap="square" lIns="0" tIns="0" rIns="0" bIns="0" numCol="1" anchor="ctr">
              <a:noAutofit/>
            </a:bodyPr>
            <a:lstStyle/>
            <a:p>
              <a:pPr lvl="0"/>
            </a:p>
          </p:txBody>
        </p:sp>
        <p:pic>
          <p:nvPicPr>
            <p:cNvPr id="402" name="image49.pdf"/>
            <p:cNvPicPr/>
            <p:nvPr/>
          </p:nvPicPr>
          <p:blipFill>
            <a:blip r:embed="rId2">
              <a:extLst/>
            </a:blip>
            <a:stretch>
              <a:fillRect/>
            </a:stretch>
          </p:blipFill>
          <p:spPr>
            <a:xfrm>
              <a:off x="0" y="0"/>
              <a:ext cx="4495800" cy="4010025"/>
            </a:xfrm>
            <a:prstGeom prst="rect">
              <a:avLst/>
            </a:prstGeom>
            <a:ln w="12700" cap="flat">
              <a:noFill/>
              <a:miter lim="400000"/>
            </a:ln>
            <a:effectLst/>
          </p:spPr>
        </p:pic>
      </p:grpSp>
      <p:sp>
        <p:nvSpPr>
          <p:cNvPr id="404" name="Shape 404"/>
          <p:cNvSpPr/>
          <p:nvPr/>
        </p:nvSpPr>
        <p:spPr>
          <a:xfrm>
            <a:off x="5029200" y="5638800"/>
            <a:ext cx="3657600" cy="764292"/>
          </a:xfrm>
          <a:prstGeom prst="rect">
            <a:avLst/>
          </a:prstGeom>
          <a:solidFill>
            <a:srgbClr val="00CC99"/>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spcBef>
                <a:spcPts val="1400"/>
              </a:spcBef>
            </a:lvl1pPr>
          </a:lstStyle>
          <a:p>
            <a:pPr lvl="0">
              <a:defRPr sz="1800"/>
            </a:pPr>
            <a:r>
              <a:rPr sz="2400"/>
              <a:t>Figure: Adaptive Antenna Array</a:t>
            </a:r>
          </a:p>
        </p:txBody>
      </p:sp>
      <p:sp>
        <p:nvSpPr>
          <p:cNvPr id="405" name="Shape 405"/>
          <p:cNvSpPr/>
          <p:nvPr/>
        </p:nvSpPr>
        <p:spPr>
          <a:xfrm>
            <a:off x="533400" y="5153025"/>
            <a:ext cx="4114800" cy="1249050"/>
          </a:xfrm>
          <a:prstGeom prst="rect">
            <a:avLst/>
          </a:prstGeom>
          <a:solidFill>
            <a:srgbClr val="FF99FF"/>
          </a:solidFill>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200"/>
              </a:spcBef>
              <a:defRPr sz="2000"/>
            </a:lvl1pPr>
          </a:lstStyle>
          <a:p>
            <a:pPr lvl="0">
              <a:defRPr sz="1800"/>
            </a:pPr>
            <a:r>
              <a:rPr sz="2000"/>
              <a:t>WMC research group focuses on the utilization of adaptive antenna array with CDMA systems for achieving optimal performance</a:t>
            </a:r>
          </a:p>
        </p:txBody>
      </p:sp>
      <p:sp>
        <p:nvSpPr>
          <p:cNvPr id="406" name="Shape 406"/>
          <p:cNvSpPr/>
          <p:nvPr/>
        </p:nvSpPr>
        <p:spPr>
          <a:xfrm flipV="1">
            <a:off x="4419600" y="4876799"/>
            <a:ext cx="762001" cy="609602"/>
          </a:xfrm>
          <a:prstGeom prst="line">
            <a:avLst/>
          </a:prstGeom>
          <a:ln w="38100">
            <a:solidFill/>
            <a:round/>
            <a:tailEnd type="triangle"/>
          </a:ln>
        </p:spPr>
        <p:txBody>
          <a:bodyPr lIns="0" tIns="0" rIns="0" bIns="0"/>
          <a:lstStyle/>
          <a:p>
            <a:pPr lvl="0" defTabSz="457200">
              <a:defRPr sz="1200">
                <a:latin typeface="+mj-lt"/>
                <a:ea typeface="+mj-ea"/>
                <a:cs typeface="+mj-cs"/>
                <a:sym typeface="Helvetica"/>
              </a:defRPr>
            </a:pPr>
          </a:p>
        </p:txBody>
      </p:sp>
      <p:sp>
        <p:nvSpPr>
          <p:cNvPr id="407" name="Shape 407"/>
          <p:cNvSpPr/>
          <p:nvPr/>
        </p:nvSpPr>
        <p:spPr>
          <a:xfrm>
            <a:off x="457200" y="6462712"/>
            <a:ext cx="2209800" cy="4902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1400">
                <a:solidFill>
                  <a:srgbClr val="262626"/>
                </a:solidFill>
                <a:latin typeface="Times"/>
                <a:ea typeface="Times"/>
                <a:cs typeface="Times"/>
                <a:sym typeface="Times"/>
              </a:rPr>
              <a:t>School of Engineering</a:t>
            </a:r>
            <a:endParaRPr sz="1400">
              <a:solidFill>
                <a:srgbClr val="3333CC"/>
              </a:solidFill>
              <a:latin typeface="Times"/>
              <a:ea typeface="Times"/>
              <a:cs typeface="Times"/>
              <a:sym typeface="Times"/>
            </a:endParaRPr>
          </a:p>
          <a:p>
            <a:pPr lvl="0">
              <a:defRPr sz="1800"/>
            </a:pPr>
            <a:r>
              <a:rPr sz="1400">
                <a:solidFill>
                  <a:srgbClr val="262626"/>
                </a:solidFill>
                <a:latin typeface="Times"/>
                <a:ea typeface="Times"/>
                <a:cs typeface="Times"/>
                <a:sym typeface="Times"/>
              </a:rPr>
              <a:t>University of Bridgeport</a:t>
            </a:r>
          </a:p>
        </p:txBody>
      </p:sp>
      <p:sp>
        <p:nvSpPr>
          <p:cNvPr id="408" name="Shape 408"/>
          <p:cNvSpPr/>
          <p:nvPr>
            <p:ph type="sldNum" sz="quarter" idx="2"/>
          </p:nvPr>
        </p:nvSpPr>
        <p:spPr>
          <a:xfrm>
            <a:off x="8839200" y="6686550"/>
            <a:ext cx="381000" cy="22574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algn="l">
              <a:defRPr sz="1000">
                <a:solidFill>
                  <a:srgbClr val="262626"/>
                </a:solidFill>
              </a:defRPr>
            </a:lvl1pPr>
          </a:lstStyle>
          <a:p>
            <a:pPr lvl="0">
              <a:defRPr sz="1800">
                <a:solidFill>
                  <a:srgbClr val="000000"/>
                </a:solidFill>
              </a:defRPr>
            </a:pPr>
            <a:fld id="{86CB4B4D-7CA3-9044-876B-883B54F8677D}" type="slidenum">
              <a:rPr sz="1000">
                <a:solidFill>
                  <a:srgbClr val="262626"/>
                </a:solidFill>
              </a:rPr>
            </a:fld>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9" name="Shape 99"/>
          <p:cNvSpPr/>
          <p:nvPr/>
        </p:nvSpPr>
        <p:spPr>
          <a:xfrm>
            <a:off x="3505200" y="6705600"/>
            <a:ext cx="3124200" cy="2135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a:solidFill>
                  <a:srgbClr val="262626"/>
                </a:solidFill>
                <a:latin typeface="Times"/>
                <a:ea typeface="Times"/>
                <a:cs typeface="Times"/>
                <a:sym typeface="Times"/>
              </a:defRPr>
            </a:lvl1pPr>
          </a:lstStyle>
          <a:p>
            <a:pPr lvl="0">
              <a:defRPr sz="1800">
                <a:solidFill>
                  <a:srgbClr val="000000"/>
                </a:solidFill>
              </a:defRPr>
            </a:pPr>
            <a:r>
              <a:rPr sz="900">
                <a:solidFill>
                  <a:srgbClr val="262626"/>
                </a:solidFill>
              </a:rPr>
              <a:t>Graduate Education &amp; Research Directions – 9.15.2010</a:t>
            </a:r>
          </a:p>
        </p:txBody>
      </p:sp>
      <p:sp>
        <p:nvSpPr>
          <p:cNvPr id="100" name="Shape 100"/>
          <p:cNvSpPr/>
          <p:nvPr>
            <p:ph type="title"/>
          </p:nvPr>
        </p:nvSpPr>
        <p:spPr>
          <a:xfrm>
            <a:off x="533400" y="76200"/>
            <a:ext cx="8305800" cy="685800"/>
          </a:xfrm>
          <a:prstGeom prst="rect">
            <a:avLst/>
          </a:prstGeom>
        </p:spPr>
        <p:txBody>
          <a:bodyPr lIns="0" tIns="0" rIns="0" bIns="0">
            <a:normAutofit fontScale="100000" lnSpcReduction="0"/>
          </a:bodyPr>
          <a:lstStyle>
            <a:lvl1pPr>
              <a:defRPr b="1" sz="3200">
                <a:solidFill>
                  <a:srgbClr val="FFFFFF"/>
                </a:solidFill>
              </a:defRPr>
            </a:lvl1pPr>
          </a:lstStyle>
          <a:p>
            <a:pPr lvl="0">
              <a:defRPr b="0" sz="1800">
                <a:solidFill>
                  <a:srgbClr val="000000"/>
                </a:solidFill>
              </a:defRPr>
            </a:pPr>
            <a:r>
              <a:rPr b="1" sz="3200">
                <a:solidFill>
                  <a:srgbClr val="FFFFFF"/>
                </a:solidFill>
              </a:rPr>
              <a:t>Central Issues in Education / Research</a:t>
            </a:r>
          </a:p>
        </p:txBody>
      </p:sp>
      <p:sp>
        <p:nvSpPr>
          <p:cNvPr id="101" name="Shape 101"/>
          <p:cNvSpPr/>
          <p:nvPr/>
        </p:nvSpPr>
        <p:spPr>
          <a:xfrm>
            <a:off x="2615996" y="609600"/>
            <a:ext cx="4183471" cy="48273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b="1" sz="2800">
                <a:solidFill>
                  <a:srgbClr val="FFFFFF"/>
                </a:solidFill>
              </a:defRPr>
            </a:lvl1pPr>
          </a:lstStyle>
          <a:p>
            <a:pPr lvl="0">
              <a:defRPr b="0" sz="1800">
                <a:solidFill>
                  <a:srgbClr val="000000"/>
                </a:solidFill>
              </a:defRPr>
            </a:pPr>
            <a:r>
              <a:rPr b="1" sz="2800">
                <a:solidFill>
                  <a:srgbClr val="FFFFFF"/>
                </a:solidFill>
              </a:rPr>
              <a:t> The Twenty-First Century</a:t>
            </a:r>
          </a:p>
        </p:txBody>
      </p:sp>
      <p:sp>
        <p:nvSpPr>
          <p:cNvPr id="102" name="Shape 102"/>
          <p:cNvSpPr/>
          <p:nvPr>
            <p:ph type="body" idx="1"/>
          </p:nvPr>
        </p:nvSpPr>
        <p:spPr>
          <a:xfrm>
            <a:off x="914400" y="1219200"/>
            <a:ext cx="7772400" cy="4343400"/>
          </a:xfrm>
          <a:prstGeom prst="rect">
            <a:avLst/>
          </a:prstGeom>
        </p:spPr>
        <p:txBody>
          <a:bodyPr lIns="0" tIns="0" rIns="0" bIns="0">
            <a:normAutofit fontScale="100000" lnSpcReduction="0"/>
          </a:bodyPr>
          <a:lstStyle/>
          <a:p>
            <a:pPr lvl="0" marL="205739" indent="-205739" defTabSz="877823">
              <a:lnSpc>
                <a:spcPct val="80000"/>
              </a:lnSpc>
              <a:spcBef>
                <a:spcPts val="400"/>
              </a:spcBef>
              <a:buClr>
                <a:srgbClr val="FFFFFF"/>
              </a:buClr>
              <a:defRPr sz="1800"/>
            </a:pPr>
            <a:r>
              <a:rPr sz="1919">
                <a:solidFill>
                  <a:srgbClr val="FFFFFF"/>
                </a:solidFill>
              </a:rPr>
              <a:t>Manufacturing and Design in </a:t>
            </a:r>
            <a:r>
              <a:rPr b="1" sz="1919">
                <a:solidFill>
                  <a:srgbClr val="FFCC00"/>
                </a:solidFill>
              </a:rPr>
              <a:t>Micro</a:t>
            </a:r>
            <a:r>
              <a:rPr sz="1919">
                <a:solidFill>
                  <a:srgbClr val="FFFFFF"/>
                </a:solidFill>
              </a:rPr>
              <a:t> and </a:t>
            </a:r>
            <a:r>
              <a:rPr b="1" sz="1919">
                <a:solidFill>
                  <a:srgbClr val="FFCC00"/>
                </a:solidFill>
              </a:rPr>
              <a:t>Nano Scales</a:t>
            </a:r>
            <a:r>
              <a:rPr b="1" sz="1919">
                <a:solidFill>
                  <a:srgbClr val="FFFFFF"/>
                </a:solidFill>
              </a:rPr>
              <a:t>: </a:t>
            </a:r>
            <a:r>
              <a:rPr b="1" i="1" sz="1919">
                <a:solidFill>
                  <a:srgbClr val="FFCC00"/>
                </a:solidFill>
              </a:rPr>
              <a:t>MEMS</a:t>
            </a:r>
            <a:r>
              <a:rPr sz="1919">
                <a:solidFill>
                  <a:srgbClr val="FFCC00"/>
                </a:solidFill>
              </a:rPr>
              <a:t> and </a:t>
            </a:r>
            <a:r>
              <a:rPr b="1" i="1" sz="1919">
                <a:solidFill>
                  <a:srgbClr val="FFCC00"/>
                </a:solidFill>
              </a:rPr>
              <a:t>NEMS</a:t>
            </a:r>
            <a:endParaRPr b="1" i="1" sz="1919">
              <a:solidFill>
                <a:srgbClr val="FFCC00"/>
              </a:solidFill>
            </a:endParaRPr>
          </a:p>
          <a:p>
            <a:pPr lvl="0" marL="329184" indent="-329184" defTabSz="877823">
              <a:lnSpc>
                <a:spcPct val="80000"/>
              </a:lnSpc>
              <a:buClr>
                <a:srgbClr val="009999"/>
              </a:buClr>
              <a:defRPr sz="1800"/>
            </a:pPr>
            <a:endParaRPr b="1" i="1" sz="1919">
              <a:solidFill>
                <a:srgbClr val="009999"/>
              </a:solidFill>
            </a:endParaRPr>
          </a:p>
          <a:p>
            <a:pPr lvl="0" marL="205739" indent="-205739" defTabSz="877823">
              <a:lnSpc>
                <a:spcPct val="80000"/>
              </a:lnSpc>
              <a:spcBef>
                <a:spcPts val="400"/>
              </a:spcBef>
              <a:buClr>
                <a:srgbClr val="FFFFFF"/>
              </a:buClr>
              <a:defRPr sz="1800"/>
            </a:pPr>
            <a:r>
              <a:rPr sz="1919">
                <a:solidFill>
                  <a:srgbClr val="FFFFFF"/>
                </a:solidFill>
              </a:rPr>
              <a:t>Growing importance of </a:t>
            </a:r>
            <a:r>
              <a:rPr b="1" sz="1919">
                <a:solidFill>
                  <a:srgbClr val="FFCC00"/>
                </a:solidFill>
              </a:rPr>
              <a:t>Biological Sciences</a:t>
            </a:r>
            <a:endParaRPr b="1" sz="1919">
              <a:solidFill>
                <a:srgbClr val="FFCC00"/>
              </a:solidFill>
            </a:endParaRPr>
          </a:p>
          <a:p>
            <a:pPr lvl="0" marL="329184" indent="-329184" defTabSz="877823">
              <a:lnSpc>
                <a:spcPct val="80000"/>
              </a:lnSpc>
              <a:buClr>
                <a:srgbClr val="FFCC00"/>
              </a:buClr>
              <a:defRPr sz="1800"/>
            </a:pPr>
            <a:endParaRPr b="1" sz="1919">
              <a:solidFill>
                <a:srgbClr val="FFCC00"/>
              </a:solidFill>
            </a:endParaRPr>
          </a:p>
          <a:p>
            <a:pPr lvl="0" marL="205739" indent="-205739" defTabSz="877823">
              <a:lnSpc>
                <a:spcPct val="80000"/>
              </a:lnSpc>
              <a:spcBef>
                <a:spcPts val="400"/>
              </a:spcBef>
              <a:buClr>
                <a:srgbClr val="FFFFFF"/>
              </a:buClr>
              <a:defRPr sz="1800"/>
            </a:pPr>
            <a:r>
              <a:rPr sz="1919">
                <a:solidFill>
                  <a:srgbClr val="FFFFFF"/>
                </a:solidFill>
              </a:rPr>
              <a:t>Increasing Pressure to Transcend Traditional Academic Boundaries:  </a:t>
            </a:r>
            <a:r>
              <a:rPr b="1" sz="1919">
                <a:solidFill>
                  <a:srgbClr val="FFCC00"/>
                </a:solidFill>
              </a:rPr>
              <a:t>Multidisciplinary Education</a:t>
            </a:r>
            <a:endParaRPr b="1" sz="1919">
              <a:solidFill>
                <a:srgbClr val="FFCC00"/>
              </a:solidFill>
            </a:endParaRPr>
          </a:p>
          <a:p>
            <a:pPr lvl="1" marL="634854" indent="-195942" defTabSz="877823">
              <a:lnSpc>
                <a:spcPct val="80000"/>
              </a:lnSpc>
              <a:spcBef>
                <a:spcPts val="400"/>
              </a:spcBef>
              <a:buClr>
                <a:srgbClr val="FFFFFF"/>
              </a:buClr>
              <a:defRPr sz="1800"/>
            </a:pPr>
            <a:r>
              <a:rPr sz="1919">
                <a:solidFill>
                  <a:srgbClr val="FFFFFF"/>
                </a:solidFill>
              </a:rPr>
              <a:t>Reduce rigidity of curriculum requirements and increase flexibility:  Programs of study that meld previously disparate disciplines</a:t>
            </a:r>
            <a:endParaRPr sz="2688"/>
          </a:p>
          <a:p>
            <a:pPr lvl="1" marL="713231" indent="-274320" defTabSz="877823">
              <a:lnSpc>
                <a:spcPct val="80000"/>
              </a:lnSpc>
              <a:spcBef>
                <a:spcPts val="600"/>
              </a:spcBef>
              <a:buClr>
                <a:srgbClr val="FFFFFF"/>
              </a:buClr>
              <a:defRPr sz="1800"/>
            </a:pPr>
            <a:endParaRPr sz="1919">
              <a:solidFill>
                <a:srgbClr val="FFFFFF"/>
              </a:solidFill>
            </a:endParaRPr>
          </a:p>
          <a:p>
            <a:pPr lvl="0" marL="205739" indent="-205739" defTabSz="877823">
              <a:lnSpc>
                <a:spcPct val="80000"/>
              </a:lnSpc>
              <a:spcBef>
                <a:spcPts val="400"/>
              </a:spcBef>
              <a:buClr>
                <a:srgbClr val="FFFFFF"/>
              </a:buClr>
              <a:defRPr sz="1800"/>
            </a:pPr>
            <a:r>
              <a:rPr sz="1919">
                <a:solidFill>
                  <a:srgbClr val="FFFFFF"/>
                </a:solidFill>
              </a:rPr>
              <a:t>Ever Expanding Impact of </a:t>
            </a:r>
            <a:r>
              <a:rPr b="1" sz="1919">
                <a:solidFill>
                  <a:srgbClr val="FFCC00"/>
                </a:solidFill>
              </a:rPr>
              <a:t>Information Technologies</a:t>
            </a:r>
            <a:r>
              <a:rPr b="1" sz="1919">
                <a:solidFill>
                  <a:srgbClr val="FFFFFF"/>
                </a:solidFill>
              </a:rPr>
              <a:t>: </a:t>
            </a:r>
            <a:r>
              <a:rPr sz="1919">
                <a:solidFill>
                  <a:srgbClr val="FFFFFF"/>
                </a:solidFill>
              </a:rPr>
              <a:t>The </a:t>
            </a:r>
            <a:r>
              <a:rPr b="1" i="1" sz="1919">
                <a:solidFill>
                  <a:srgbClr val="FFCC00"/>
                </a:solidFill>
              </a:rPr>
              <a:t>Internet</a:t>
            </a:r>
            <a:r>
              <a:rPr sz="1919">
                <a:solidFill>
                  <a:srgbClr val="FFCC00"/>
                </a:solidFill>
              </a:rPr>
              <a:t> and </a:t>
            </a:r>
            <a:r>
              <a:rPr b="1" i="1" sz="1919">
                <a:solidFill>
                  <a:srgbClr val="FFCC00"/>
                </a:solidFill>
              </a:rPr>
              <a:t>Wireless Communication Technologies</a:t>
            </a:r>
            <a:endParaRPr b="1" i="1" sz="1919">
              <a:solidFill>
                <a:srgbClr val="FFCC00"/>
              </a:solidFill>
            </a:endParaRPr>
          </a:p>
          <a:p>
            <a:pPr lvl="1" marL="634854" indent="-195942" defTabSz="877823">
              <a:lnSpc>
                <a:spcPct val="80000"/>
              </a:lnSpc>
              <a:spcBef>
                <a:spcPts val="400"/>
              </a:spcBef>
              <a:buClr>
                <a:srgbClr val="FFFFCC"/>
              </a:buClr>
              <a:defRPr sz="1800"/>
            </a:pPr>
            <a:r>
              <a:rPr b="1" i="1" sz="1919">
                <a:solidFill>
                  <a:srgbClr val="FFFFCC"/>
                </a:solidFill>
              </a:rPr>
              <a:t>Asynchronous</a:t>
            </a:r>
            <a:r>
              <a:rPr sz="1919">
                <a:solidFill>
                  <a:srgbClr val="FFFFCC"/>
                </a:solidFill>
              </a:rPr>
              <a:t> and </a:t>
            </a:r>
            <a:r>
              <a:rPr b="1" i="1" sz="1919">
                <a:solidFill>
                  <a:srgbClr val="FFFFCC"/>
                </a:solidFill>
              </a:rPr>
              <a:t>Synchronous Distance Learning</a:t>
            </a:r>
            <a:endParaRPr sz="2688"/>
          </a:p>
          <a:p>
            <a:pPr lvl="1" marL="634854" indent="-195942" defTabSz="877823">
              <a:lnSpc>
                <a:spcPct val="80000"/>
              </a:lnSpc>
              <a:spcBef>
                <a:spcPts val="400"/>
              </a:spcBef>
              <a:buClr>
                <a:srgbClr val="FFFFCC"/>
              </a:buClr>
              <a:defRPr sz="1800"/>
            </a:pPr>
            <a:r>
              <a:rPr sz="1919">
                <a:solidFill>
                  <a:srgbClr val="FFFFCC"/>
                </a:solidFill>
              </a:rPr>
              <a:t>The </a:t>
            </a:r>
            <a:r>
              <a:rPr b="1" i="1" sz="1919">
                <a:solidFill>
                  <a:srgbClr val="FFFFCC"/>
                </a:solidFill>
              </a:rPr>
              <a:t>Virtual University</a:t>
            </a:r>
            <a:endParaRPr sz="2688"/>
          </a:p>
          <a:p>
            <a:pPr lvl="1" marL="634854" indent="-195942" defTabSz="877823">
              <a:lnSpc>
                <a:spcPct val="80000"/>
              </a:lnSpc>
              <a:spcBef>
                <a:spcPts val="400"/>
              </a:spcBef>
              <a:buClr>
                <a:srgbClr val="FFFFCC"/>
              </a:buClr>
              <a:defRPr sz="1800"/>
            </a:pPr>
            <a:r>
              <a:rPr sz="1919">
                <a:solidFill>
                  <a:srgbClr val="FFFFCC"/>
                </a:solidFill>
              </a:rPr>
              <a:t>The </a:t>
            </a:r>
            <a:r>
              <a:rPr b="1" i="1" sz="1919">
                <a:solidFill>
                  <a:srgbClr val="FFFFCC"/>
                </a:solidFill>
              </a:rPr>
              <a:t>Virtual Laboratory Experience</a:t>
            </a:r>
            <a:endParaRPr sz="2688"/>
          </a:p>
          <a:p>
            <a:pPr lvl="1" marL="634854" indent="-195942" defTabSz="877823">
              <a:lnSpc>
                <a:spcPct val="80000"/>
              </a:lnSpc>
              <a:spcBef>
                <a:spcPts val="400"/>
              </a:spcBef>
              <a:buClr>
                <a:srgbClr val="FFFFCC"/>
              </a:buClr>
              <a:defRPr sz="1800"/>
            </a:pPr>
            <a:r>
              <a:rPr b="1" i="1" sz="1919">
                <a:solidFill>
                  <a:srgbClr val="FFFFCC"/>
                </a:solidFill>
              </a:rPr>
              <a:t>e-learning Courses</a:t>
            </a:r>
          </a:p>
        </p:txBody>
      </p:sp>
      <p:sp>
        <p:nvSpPr>
          <p:cNvPr id="103" name="Shape 103"/>
          <p:cNvSpPr/>
          <p:nvPr/>
        </p:nvSpPr>
        <p:spPr>
          <a:xfrm>
            <a:off x="457200" y="6462712"/>
            <a:ext cx="2209800" cy="4902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1400">
                <a:solidFill>
                  <a:srgbClr val="262626"/>
                </a:solidFill>
                <a:latin typeface="Times"/>
                <a:ea typeface="Times"/>
                <a:cs typeface="Times"/>
                <a:sym typeface="Times"/>
              </a:rPr>
              <a:t>School of Engineering</a:t>
            </a:r>
            <a:endParaRPr sz="1400">
              <a:solidFill>
                <a:srgbClr val="3333CC"/>
              </a:solidFill>
              <a:latin typeface="Times"/>
              <a:ea typeface="Times"/>
              <a:cs typeface="Times"/>
              <a:sym typeface="Times"/>
            </a:endParaRPr>
          </a:p>
          <a:p>
            <a:pPr lvl="0">
              <a:defRPr sz="1800"/>
            </a:pPr>
            <a:r>
              <a:rPr sz="1400">
                <a:solidFill>
                  <a:srgbClr val="262626"/>
                </a:solidFill>
                <a:latin typeface="Times"/>
                <a:ea typeface="Times"/>
                <a:cs typeface="Times"/>
                <a:sym typeface="Times"/>
              </a:rPr>
              <a:t>University of Bridgeport</a:t>
            </a:r>
          </a:p>
        </p:txBody>
      </p:sp>
      <p:sp>
        <p:nvSpPr>
          <p:cNvPr id="104" name="Shape 104"/>
          <p:cNvSpPr/>
          <p:nvPr>
            <p:ph type="sldNum" sz="quarter" idx="2"/>
          </p:nvPr>
        </p:nvSpPr>
        <p:spPr>
          <a:xfrm>
            <a:off x="8915400" y="6686550"/>
            <a:ext cx="381000" cy="22574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algn="l">
              <a:defRPr sz="1000">
                <a:solidFill>
                  <a:srgbClr val="262626"/>
                </a:solidFill>
              </a:defRPr>
            </a:lvl1pPr>
          </a:lstStyle>
          <a:p>
            <a:pPr lvl="0">
              <a:defRPr sz="1800">
                <a:solidFill>
                  <a:srgbClr val="000000"/>
                </a:solidFill>
              </a:defRPr>
            </a:pPr>
            <a:fld id="{86CB4B4D-7CA3-9044-876B-883B54F8677D}" type="slidenum">
              <a:rPr sz="1000">
                <a:solidFill>
                  <a:srgbClr val="262626"/>
                </a:solidFill>
              </a:rPr>
            </a:fld>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 grpId="1" fill="hold">
                                  <p:stCondLst>
                                    <p:cond delay="0"/>
                                  </p:stCondLst>
                                  <p:iterate type="el" backwards="0">
                                    <p:tmAbs val="0"/>
                                  </p:iterate>
                                  <p:childTnLst>
                                    <p:set>
                                      <p:cBhvr>
                                        <p:cTn id="6" fill="hold"/>
                                        <p:tgtEl>
                                          <p:spTgt spid="102">
                                            <p:bg/>
                                          </p:spTgt>
                                        </p:tgtEl>
                                        <p:attrNameLst>
                                          <p:attrName>style.visibility</p:attrName>
                                        </p:attrNameLst>
                                      </p:cBhvr>
                                      <p:to>
                                        <p:strVal val="visible"/>
                                      </p:to>
                                    </p:set>
                                    <p:anim calcmode="lin" valueType="num">
                                      <p:cBhvr>
                                        <p:cTn id="7" dur="500" fill="hold"/>
                                        <p:tgtEl>
                                          <p:spTgt spid="102">
                                            <p:bg/>
                                          </p:spTgt>
                                        </p:tgtEl>
                                        <p:attrNameLst>
                                          <p:attrName>ppt_x</p:attrName>
                                        </p:attrNameLst>
                                      </p:cBhvr>
                                      <p:tavLst>
                                        <p:tav tm="0">
                                          <p:val>
                                            <p:strVal val="0-#ppt_w/2"/>
                                          </p:val>
                                        </p:tav>
                                        <p:tav tm="100000">
                                          <p:val>
                                            <p:strVal val="#ppt_x"/>
                                          </p:val>
                                        </p:tav>
                                      </p:tavLst>
                                    </p:anim>
                                    <p:anim calcmode="lin" valueType="num">
                                      <p:cBhvr>
                                        <p:cTn id="8" dur="500" fill="hold"/>
                                        <p:tgtEl>
                                          <p:spTgt spid="102">
                                            <p:bg/>
                                          </p:spTgt>
                                        </p:tgtEl>
                                        <p:attrNameLst>
                                          <p:attrName>ppt_y</p:attrName>
                                        </p:attrNameLst>
                                      </p:cBhvr>
                                      <p:tavLst>
                                        <p:tav tm="0">
                                          <p:val>
                                            <p:strVal val="#ppt_y"/>
                                          </p:val>
                                        </p:tav>
                                        <p:tav tm="100000">
                                          <p:val>
                                            <p:strVal val="#ppt_y"/>
                                          </p:val>
                                        </p:tav>
                                      </p:tavLst>
                                    </p:anim>
                                  </p:childTnLst>
                                </p:cTn>
                              </p:par>
                              <p:par>
                                <p:cTn id="9" presetClass="entr" presetSubtype="8" presetID="2" grpId="1" fill="hold">
                                  <p:stCondLst>
                                    <p:cond delay="0"/>
                                  </p:stCondLst>
                                  <p:iterate type="el" backwards="0">
                                    <p:tmAbs val="0"/>
                                  </p:iterate>
                                  <p:childTnLst>
                                    <p:set>
                                      <p:cBhvr>
                                        <p:cTn id="10" fill="hold"/>
                                        <p:tgtEl>
                                          <p:spTgt spid="102">
                                            <p:txEl>
                                              <p:pRg st="0" end="0"/>
                                            </p:txEl>
                                          </p:spTgt>
                                        </p:tgtEl>
                                        <p:attrNameLst>
                                          <p:attrName>style.visibility</p:attrName>
                                        </p:attrNameLst>
                                      </p:cBhvr>
                                      <p:to>
                                        <p:strVal val="visible"/>
                                      </p:to>
                                    </p:set>
                                    <p:anim calcmode="lin" valueType="num">
                                      <p:cBhvr>
                                        <p:cTn id="11" dur="500" fill="hold"/>
                                        <p:tgtEl>
                                          <p:spTgt spid="102">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02">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nodeType="afterEffect" presetClass="entr" presetSubtype="8" presetID="2" grpId="1" fill="hold">
                                  <p:stCondLst>
                                    <p:cond delay="0"/>
                                  </p:stCondLst>
                                  <p:iterate type="el" backwards="0">
                                    <p:tmAbs val="0"/>
                                  </p:iterate>
                                  <p:childTnLst>
                                    <p:set>
                                      <p:cBhvr>
                                        <p:cTn id="15" fill="hold"/>
                                        <p:tgtEl>
                                          <p:spTgt spid="102">
                                            <p:txEl>
                                              <p:pRg st="1" end="1"/>
                                            </p:txEl>
                                          </p:spTgt>
                                        </p:tgtEl>
                                        <p:attrNameLst>
                                          <p:attrName>style.visibility</p:attrName>
                                        </p:attrNameLst>
                                      </p:cBhvr>
                                      <p:to>
                                        <p:strVal val="visible"/>
                                      </p:to>
                                    </p:set>
                                    <p:anim calcmode="lin" valueType="num">
                                      <p:cBhvr>
                                        <p:cTn id="16" dur="500" fill="hold"/>
                                        <p:tgtEl>
                                          <p:spTgt spid="102">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10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8" presetID="2" grpId="1" fill="hold">
                                  <p:stCondLst>
                                    <p:cond delay="0"/>
                                  </p:stCondLst>
                                  <p:iterate type="el" backwards="0">
                                    <p:tmAbs val="0"/>
                                  </p:iterate>
                                  <p:childTnLst>
                                    <p:set>
                                      <p:cBhvr>
                                        <p:cTn id="21" fill="hold"/>
                                        <p:tgtEl>
                                          <p:spTgt spid="102">
                                            <p:txEl>
                                              <p:pRg st="2" end="2"/>
                                            </p:txEl>
                                          </p:spTgt>
                                        </p:tgtEl>
                                        <p:attrNameLst>
                                          <p:attrName>style.visibility</p:attrName>
                                        </p:attrNameLst>
                                      </p:cBhvr>
                                      <p:to>
                                        <p:strVal val="visible"/>
                                      </p:to>
                                    </p:set>
                                    <p:anim calcmode="lin" valueType="num">
                                      <p:cBhvr>
                                        <p:cTn id="22" dur="500" fill="hold"/>
                                        <p:tgtEl>
                                          <p:spTgt spid="102">
                                            <p:txEl>
                                              <p:pRg st="2" end="2"/>
                                            </p:txEl>
                                          </p:spTgt>
                                        </p:tgtEl>
                                        <p:attrNameLst>
                                          <p:attrName>ppt_x</p:attrName>
                                        </p:attrNameLst>
                                      </p:cBhvr>
                                      <p:tavLst>
                                        <p:tav tm="0">
                                          <p:val>
                                            <p:strVal val="0-#ppt_w/2"/>
                                          </p:val>
                                        </p:tav>
                                        <p:tav tm="100000">
                                          <p:val>
                                            <p:strVal val="#ppt_x"/>
                                          </p:val>
                                        </p:tav>
                                      </p:tavLst>
                                    </p:anim>
                                    <p:anim calcmode="lin" valueType="num">
                                      <p:cBhvr>
                                        <p:cTn id="23" dur="500" fill="hold"/>
                                        <p:tgtEl>
                                          <p:spTgt spid="102">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nodeType="afterEffect" presetClass="entr" presetSubtype="8" presetID="2" grpId="1" fill="hold">
                                  <p:stCondLst>
                                    <p:cond delay="0"/>
                                  </p:stCondLst>
                                  <p:iterate type="el" backwards="0">
                                    <p:tmAbs val="0"/>
                                  </p:iterate>
                                  <p:childTnLst>
                                    <p:set>
                                      <p:cBhvr>
                                        <p:cTn id="26" fill="hold"/>
                                        <p:tgtEl>
                                          <p:spTgt spid="102">
                                            <p:txEl>
                                              <p:pRg st="3" end="3"/>
                                            </p:txEl>
                                          </p:spTgt>
                                        </p:tgtEl>
                                        <p:attrNameLst>
                                          <p:attrName>style.visibility</p:attrName>
                                        </p:attrNameLst>
                                      </p:cBhvr>
                                      <p:to>
                                        <p:strVal val="visible"/>
                                      </p:to>
                                    </p:set>
                                    <p:anim calcmode="lin" valueType="num">
                                      <p:cBhvr>
                                        <p:cTn id="27" dur="500" fill="hold"/>
                                        <p:tgtEl>
                                          <p:spTgt spid="102">
                                            <p:txEl>
                                              <p:pRg st="3" end="3"/>
                                            </p:txEl>
                                          </p:spTgt>
                                        </p:tgtEl>
                                        <p:attrNameLst>
                                          <p:attrName>ppt_x</p:attrName>
                                        </p:attrNameLst>
                                      </p:cBhvr>
                                      <p:tavLst>
                                        <p:tav tm="0">
                                          <p:val>
                                            <p:strVal val="0-#ppt_w/2"/>
                                          </p:val>
                                        </p:tav>
                                        <p:tav tm="100000">
                                          <p:val>
                                            <p:strVal val="#ppt_x"/>
                                          </p:val>
                                        </p:tav>
                                      </p:tavLst>
                                    </p:anim>
                                    <p:anim calcmode="lin" valueType="num">
                                      <p:cBhvr>
                                        <p:cTn id="28" dur="500" fill="hold"/>
                                        <p:tgtEl>
                                          <p:spTgt spid="10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8" presetID="2" grpId="1" fill="hold">
                                  <p:stCondLst>
                                    <p:cond delay="0"/>
                                  </p:stCondLst>
                                  <p:iterate type="el" backwards="0">
                                    <p:tmAbs val="0"/>
                                  </p:iterate>
                                  <p:childTnLst>
                                    <p:set>
                                      <p:cBhvr>
                                        <p:cTn id="32" fill="hold"/>
                                        <p:tgtEl>
                                          <p:spTgt spid="102">
                                            <p:txEl>
                                              <p:pRg st="4" end="4"/>
                                            </p:txEl>
                                          </p:spTgt>
                                        </p:tgtEl>
                                        <p:attrNameLst>
                                          <p:attrName>style.visibility</p:attrName>
                                        </p:attrNameLst>
                                      </p:cBhvr>
                                      <p:to>
                                        <p:strVal val="visible"/>
                                      </p:to>
                                    </p:set>
                                    <p:anim calcmode="lin" valueType="num">
                                      <p:cBhvr>
                                        <p:cTn id="33" dur="500" fill="hold"/>
                                        <p:tgtEl>
                                          <p:spTgt spid="102">
                                            <p:txEl>
                                              <p:pRg st="4" end="4"/>
                                            </p:txEl>
                                          </p:spTgt>
                                        </p:tgtEl>
                                        <p:attrNameLst>
                                          <p:attrName>ppt_x</p:attrName>
                                        </p:attrNameLst>
                                      </p:cBhvr>
                                      <p:tavLst>
                                        <p:tav tm="0">
                                          <p:val>
                                            <p:strVal val="0-#ppt_w/2"/>
                                          </p:val>
                                        </p:tav>
                                        <p:tav tm="100000">
                                          <p:val>
                                            <p:strVal val="#ppt_x"/>
                                          </p:val>
                                        </p:tav>
                                      </p:tavLst>
                                    </p:anim>
                                    <p:anim calcmode="lin" valueType="num">
                                      <p:cBhvr>
                                        <p:cTn id="34" dur="500" fill="hold"/>
                                        <p:tgtEl>
                                          <p:spTgt spid="10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nodeType="clickEffect" presetClass="entr" presetSubtype="8" presetID="2" grpId="1" fill="hold">
                                  <p:stCondLst>
                                    <p:cond delay="0"/>
                                  </p:stCondLst>
                                  <p:iterate type="el" backwards="0">
                                    <p:tmAbs val="0"/>
                                  </p:iterate>
                                  <p:childTnLst>
                                    <p:set>
                                      <p:cBhvr>
                                        <p:cTn id="38" fill="hold"/>
                                        <p:tgtEl>
                                          <p:spTgt spid="102">
                                            <p:txEl>
                                              <p:pRg st="5" end="5"/>
                                            </p:txEl>
                                          </p:spTgt>
                                        </p:tgtEl>
                                        <p:attrNameLst>
                                          <p:attrName>style.visibility</p:attrName>
                                        </p:attrNameLst>
                                      </p:cBhvr>
                                      <p:to>
                                        <p:strVal val="visible"/>
                                      </p:to>
                                    </p:set>
                                    <p:anim calcmode="lin" valueType="num">
                                      <p:cBhvr>
                                        <p:cTn id="39" dur="500" fill="hold"/>
                                        <p:tgtEl>
                                          <p:spTgt spid="102">
                                            <p:txEl>
                                              <p:pRg st="5" end="5"/>
                                            </p:txEl>
                                          </p:spTgt>
                                        </p:tgtEl>
                                        <p:attrNameLst>
                                          <p:attrName>ppt_x</p:attrName>
                                        </p:attrNameLst>
                                      </p:cBhvr>
                                      <p:tavLst>
                                        <p:tav tm="0">
                                          <p:val>
                                            <p:strVal val="0-#ppt_w/2"/>
                                          </p:val>
                                        </p:tav>
                                        <p:tav tm="100000">
                                          <p:val>
                                            <p:strVal val="#ppt_x"/>
                                          </p:val>
                                        </p:tav>
                                      </p:tavLst>
                                    </p:anim>
                                    <p:anim calcmode="lin" valueType="num">
                                      <p:cBhvr>
                                        <p:cTn id="40" dur="500" fill="hold"/>
                                        <p:tgtEl>
                                          <p:spTgt spid="102">
                                            <p:txEl>
                                              <p:pRg st="5" end="5"/>
                                            </p:txEl>
                                          </p:spTgt>
                                        </p:tgtEl>
                                        <p:attrNameLst>
                                          <p:attrName>ppt_y</p:attrName>
                                        </p:attrNameLst>
                                      </p:cBhvr>
                                      <p:tavLst>
                                        <p:tav tm="0">
                                          <p:val>
                                            <p:strVal val="#ppt_y"/>
                                          </p:val>
                                        </p:tav>
                                        <p:tav tm="100000">
                                          <p:val>
                                            <p:strVal val="#ppt_y"/>
                                          </p:val>
                                        </p:tav>
                                      </p:tavLst>
                                    </p:anim>
                                  </p:childTnLst>
                                </p:cTn>
                              </p:par>
                            </p:childTnLst>
                          </p:cTn>
                        </p:par>
                        <p:par>
                          <p:cTn id="41" fill="hold">
                            <p:stCondLst>
                              <p:cond delay="500"/>
                            </p:stCondLst>
                            <p:childTnLst>
                              <p:par>
                                <p:cTn id="42" nodeType="afterEffect" presetClass="entr" presetSubtype="8" presetID="2" grpId="1" fill="hold">
                                  <p:stCondLst>
                                    <p:cond delay="0"/>
                                  </p:stCondLst>
                                  <p:iterate type="el" backwards="0">
                                    <p:tmAbs val="0"/>
                                  </p:iterate>
                                  <p:childTnLst>
                                    <p:set>
                                      <p:cBhvr>
                                        <p:cTn id="43" fill="hold"/>
                                        <p:tgtEl>
                                          <p:spTgt spid="102">
                                            <p:txEl>
                                              <p:pRg st="6" end="6"/>
                                            </p:txEl>
                                          </p:spTgt>
                                        </p:tgtEl>
                                        <p:attrNameLst>
                                          <p:attrName>style.visibility</p:attrName>
                                        </p:attrNameLst>
                                      </p:cBhvr>
                                      <p:to>
                                        <p:strVal val="visible"/>
                                      </p:to>
                                    </p:set>
                                    <p:anim calcmode="lin" valueType="num">
                                      <p:cBhvr>
                                        <p:cTn id="44" dur="500" fill="hold"/>
                                        <p:tgtEl>
                                          <p:spTgt spid="102">
                                            <p:txEl>
                                              <p:pRg st="6" end="6"/>
                                            </p:txEl>
                                          </p:spTgt>
                                        </p:tgtEl>
                                        <p:attrNameLst>
                                          <p:attrName>ppt_x</p:attrName>
                                        </p:attrNameLst>
                                      </p:cBhvr>
                                      <p:tavLst>
                                        <p:tav tm="0">
                                          <p:val>
                                            <p:strVal val="0-#ppt_w/2"/>
                                          </p:val>
                                        </p:tav>
                                        <p:tav tm="100000">
                                          <p:val>
                                            <p:strVal val="#ppt_x"/>
                                          </p:val>
                                        </p:tav>
                                      </p:tavLst>
                                    </p:anim>
                                    <p:anim calcmode="lin" valueType="num">
                                      <p:cBhvr>
                                        <p:cTn id="45" dur="500" fill="hold"/>
                                        <p:tgtEl>
                                          <p:spTgt spid="10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nodeType="clickEffect" presetClass="entr" presetSubtype="8" presetID="2" grpId="1" fill="hold">
                                  <p:stCondLst>
                                    <p:cond delay="0"/>
                                  </p:stCondLst>
                                  <p:iterate type="el" backwards="0">
                                    <p:tmAbs val="0"/>
                                  </p:iterate>
                                  <p:childTnLst>
                                    <p:set>
                                      <p:cBhvr>
                                        <p:cTn id="49" fill="hold"/>
                                        <p:tgtEl>
                                          <p:spTgt spid="102">
                                            <p:txEl>
                                              <p:pRg st="7" end="7"/>
                                            </p:txEl>
                                          </p:spTgt>
                                        </p:tgtEl>
                                        <p:attrNameLst>
                                          <p:attrName>style.visibility</p:attrName>
                                        </p:attrNameLst>
                                      </p:cBhvr>
                                      <p:to>
                                        <p:strVal val="visible"/>
                                      </p:to>
                                    </p:set>
                                    <p:anim calcmode="lin" valueType="num">
                                      <p:cBhvr>
                                        <p:cTn id="50" dur="500" fill="hold"/>
                                        <p:tgtEl>
                                          <p:spTgt spid="102">
                                            <p:txEl>
                                              <p:pRg st="7" end="7"/>
                                            </p:txEl>
                                          </p:spTgt>
                                        </p:tgtEl>
                                        <p:attrNameLst>
                                          <p:attrName>ppt_x</p:attrName>
                                        </p:attrNameLst>
                                      </p:cBhvr>
                                      <p:tavLst>
                                        <p:tav tm="0">
                                          <p:val>
                                            <p:strVal val="0-#ppt_w/2"/>
                                          </p:val>
                                        </p:tav>
                                        <p:tav tm="100000">
                                          <p:val>
                                            <p:strVal val="#ppt_x"/>
                                          </p:val>
                                        </p:tav>
                                      </p:tavLst>
                                    </p:anim>
                                    <p:anim calcmode="lin" valueType="num">
                                      <p:cBhvr>
                                        <p:cTn id="51" dur="500" fill="hold"/>
                                        <p:tgtEl>
                                          <p:spTgt spid="10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nodeType="clickEffect" presetClass="entr" presetSubtype="8" presetID="2" grpId="1" fill="hold">
                                  <p:stCondLst>
                                    <p:cond delay="0"/>
                                  </p:stCondLst>
                                  <p:iterate type="el" backwards="0">
                                    <p:tmAbs val="0"/>
                                  </p:iterate>
                                  <p:childTnLst>
                                    <p:set>
                                      <p:cBhvr>
                                        <p:cTn id="55" fill="hold"/>
                                        <p:tgtEl>
                                          <p:spTgt spid="102">
                                            <p:txEl>
                                              <p:pRg st="8" end="8"/>
                                            </p:txEl>
                                          </p:spTgt>
                                        </p:tgtEl>
                                        <p:attrNameLst>
                                          <p:attrName>style.visibility</p:attrName>
                                        </p:attrNameLst>
                                      </p:cBhvr>
                                      <p:to>
                                        <p:strVal val="visible"/>
                                      </p:to>
                                    </p:set>
                                    <p:anim calcmode="lin" valueType="num">
                                      <p:cBhvr>
                                        <p:cTn id="56" dur="500" fill="hold"/>
                                        <p:tgtEl>
                                          <p:spTgt spid="102">
                                            <p:txEl>
                                              <p:pRg st="8" end="8"/>
                                            </p:txEl>
                                          </p:spTgt>
                                        </p:tgtEl>
                                        <p:attrNameLst>
                                          <p:attrName>ppt_x</p:attrName>
                                        </p:attrNameLst>
                                      </p:cBhvr>
                                      <p:tavLst>
                                        <p:tav tm="0">
                                          <p:val>
                                            <p:strVal val="0-#ppt_w/2"/>
                                          </p:val>
                                        </p:tav>
                                        <p:tav tm="100000">
                                          <p:val>
                                            <p:strVal val="#ppt_x"/>
                                          </p:val>
                                        </p:tav>
                                      </p:tavLst>
                                    </p:anim>
                                    <p:anim calcmode="lin" valueType="num">
                                      <p:cBhvr>
                                        <p:cTn id="57" dur="500" fill="hold"/>
                                        <p:tgtEl>
                                          <p:spTgt spid="10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nodeType="clickEffect" presetClass="entr" presetSubtype="8" presetID="2" grpId="1" fill="hold">
                                  <p:stCondLst>
                                    <p:cond delay="0"/>
                                  </p:stCondLst>
                                  <p:iterate type="el" backwards="0">
                                    <p:tmAbs val="0"/>
                                  </p:iterate>
                                  <p:childTnLst>
                                    <p:set>
                                      <p:cBhvr>
                                        <p:cTn id="61" fill="hold"/>
                                        <p:tgtEl>
                                          <p:spTgt spid="102">
                                            <p:txEl>
                                              <p:pRg st="9" end="9"/>
                                            </p:txEl>
                                          </p:spTgt>
                                        </p:tgtEl>
                                        <p:attrNameLst>
                                          <p:attrName>style.visibility</p:attrName>
                                        </p:attrNameLst>
                                      </p:cBhvr>
                                      <p:to>
                                        <p:strVal val="visible"/>
                                      </p:to>
                                    </p:set>
                                    <p:anim calcmode="lin" valueType="num">
                                      <p:cBhvr>
                                        <p:cTn id="62" dur="500" fill="hold"/>
                                        <p:tgtEl>
                                          <p:spTgt spid="102">
                                            <p:txEl>
                                              <p:pRg st="9" end="9"/>
                                            </p:txEl>
                                          </p:spTgt>
                                        </p:tgtEl>
                                        <p:attrNameLst>
                                          <p:attrName>ppt_x</p:attrName>
                                        </p:attrNameLst>
                                      </p:cBhvr>
                                      <p:tavLst>
                                        <p:tav tm="0">
                                          <p:val>
                                            <p:strVal val="0-#ppt_w/2"/>
                                          </p:val>
                                        </p:tav>
                                        <p:tav tm="100000">
                                          <p:val>
                                            <p:strVal val="#ppt_x"/>
                                          </p:val>
                                        </p:tav>
                                      </p:tavLst>
                                    </p:anim>
                                    <p:anim calcmode="lin" valueType="num">
                                      <p:cBhvr>
                                        <p:cTn id="63" dur="500" fill="hold"/>
                                        <p:tgtEl>
                                          <p:spTgt spid="102">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nodeType="clickEffect" presetClass="entr" presetSubtype="8" presetID="2" grpId="1" fill="hold">
                                  <p:stCondLst>
                                    <p:cond delay="0"/>
                                  </p:stCondLst>
                                  <p:iterate type="el" backwards="0">
                                    <p:tmAbs val="0"/>
                                  </p:iterate>
                                  <p:childTnLst>
                                    <p:set>
                                      <p:cBhvr>
                                        <p:cTn id="67" fill="hold"/>
                                        <p:tgtEl>
                                          <p:spTgt spid="102">
                                            <p:txEl>
                                              <p:pRg st="10" end="10"/>
                                            </p:txEl>
                                          </p:spTgt>
                                        </p:tgtEl>
                                        <p:attrNameLst>
                                          <p:attrName>style.visibility</p:attrName>
                                        </p:attrNameLst>
                                      </p:cBhvr>
                                      <p:to>
                                        <p:strVal val="visible"/>
                                      </p:to>
                                    </p:set>
                                    <p:anim calcmode="lin" valueType="num">
                                      <p:cBhvr>
                                        <p:cTn id="68" dur="500" fill="hold"/>
                                        <p:tgtEl>
                                          <p:spTgt spid="102">
                                            <p:txEl>
                                              <p:pRg st="10" end="10"/>
                                            </p:txEl>
                                          </p:spTgt>
                                        </p:tgtEl>
                                        <p:attrNameLst>
                                          <p:attrName>ppt_x</p:attrName>
                                        </p:attrNameLst>
                                      </p:cBhvr>
                                      <p:tavLst>
                                        <p:tav tm="0">
                                          <p:val>
                                            <p:strVal val="0-#ppt_w/2"/>
                                          </p:val>
                                        </p:tav>
                                        <p:tav tm="100000">
                                          <p:val>
                                            <p:strVal val="#ppt_x"/>
                                          </p:val>
                                        </p:tav>
                                      </p:tavLst>
                                    </p:anim>
                                    <p:anim calcmode="lin" valueType="num">
                                      <p:cBhvr>
                                        <p:cTn id="69" dur="500" fill="hold"/>
                                        <p:tgtEl>
                                          <p:spTgt spid="102">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nodeType="clickEffect" presetClass="entr" presetSubtype="8" presetID="2" grpId="1" fill="hold">
                                  <p:stCondLst>
                                    <p:cond delay="0"/>
                                  </p:stCondLst>
                                  <p:iterate type="el" backwards="0">
                                    <p:tmAbs val="0"/>
                                  </p:iterate>
                                  <p:childTnLst>
                                    <p:set>
                                      <p:cBhvr>
                                        <p:cTn id="73" fill="hold"/>
                                        <p:tgtEl>
                                          <p:spTgt spid="102">
                                            <p:txEl>
                                              <p:pRg st="11" end="11"/>
                                            </p:txEl>
                                          </p:spTgt>
                                        </p:tgtEl>
                                        <p:attrNameLst>
                                          <p:attrName>style.visibility</p:attrName>
                                        </p:attrNameLst>
                                      </p:cBhvr>
                                      <p:to>
                                        <p:strVal val="visible"/>
                                      </p:to>
                                    </p:set>
                                    <p:anim calcmode="lin" valueType="num">
                                      <p:cBhvr>
                                        <p:cTn id="74" dur="500" fill="hold"/>
                                        <p:tgtEl>
                                          <p:spTgt spid="102">
                                            <p:txEl>
                                              <p:pRg st="11" end="11"/>
                                            </p:txEl>
                                          </p:spTgt>
                                        </p:tgtEl>
                                        <p:attrNameLst>
                                          <p:attrName>ppt_x</p:attrName>
                                        </p:attrNameLst>
                                      </p:cBhvr>
                                      <p:tavLst>
                                        <p:tav tm="0">
                                          <p:val>
                                            <p:strVal val="0-#ppt_w/2"/>
                                          </p:val>
                                        </p:tav>
                                        <p:tav tm="100000">
                                          <p:val>
                                            <p:strVal val="#ppt_x"/>
                                          </p:val>
                                        </p:tav>
                                      </p:tavLst>
                                    </p:anim>
                                    <p:anim calcmode="lin" valueType="num">
                                      <p:cBhvr>
                                        <p:cTn id="75" dur="500" fill="hold"/>
                                        <p:tgtEl>
                                          <p:spTgt spid="102">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02" grpId="1"/>
    </p:bldLst>
  </p:timing>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0" name="Shape 410"/>
          <p:cNvSpPr/>
          <p:nvPr/>
        </p:nvSpPr>
        <p:spPr>
          <a:xfrm>
            <a:off x="3505200" y="6705600"/>
            <a:ext cx="3124200" cy="2135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a:solidFill>
                  <a:srgbClr val="262626"/>
                </a:solidFill>
                <a:latin typeface="Times"/>
                <a:ea typeface="Times"/>
                <a:cs typeface="Times"/>
                <a:sym typeface="Times"/>
              </a:defRPr>
            </a:lvl1pPr>
          </a:lstStyle>
          <a:p>
            <a:pPr lvl="0">
              <a:defRPr sz="1800">
                <a:solidFill>
                  <a:srgbClr val="000000"/>
                </a:solidFill>
              </a:defRPr>
            </a:pPr>
            <a:r>
              <a:rPr sz="900">
                <a:solidFill>
                  <a:srgbClr val="262626"/>
                </a:solidFill>
              </a:rPr>
              <a:t>Graduate Education &amp; Research Directions – 9.15.2010</a:t>
            </a:r>
          </a:p>
        </p:txBody>
      </p:sp>
      <p:sp>
        <p:nvSpPr>
          <p:cNvPr id="411" name="Shape 411"/>
          <p:cNvSpPr/>
          <p:nvPr>
            <p:ph type="title"/>
          </p:nvPr>
        </p:nvSpPr>
        <p:spPr>
          <a:xfrm>
            <a:off x="457200" y="152400"/>
            <a:ext cx="8229600" cy="1143000"/>
          </a:xfrm>
          <a:prstGeom prst="rect">
            <a:avLst/>
          </a:prstGeom>
        </p:spPr>
        <p:txBody>
          <a:bodyPr lIns="0" tIns="0" rIns="0" bIns="0">
            <a:normAutofit fontScale="100000" lnSpcReduction="0"/>
          </a:bodyPr>
          <a:lstStyle>
            <a:lvl1pPr>
              <a:defRPr b="1" sz="4000">
                <a:solidFill>
                  <a:srgbClr val="FFFFFF"/>
                </a:solidFill>
                <a:effectLst>
                  <a:outerShdw sx="100000" sy="100000" kx="0" ky="0" algn="b" rotWithShape="0" blurRad="38100" dist="38100" dir="2700000">
                    <a:srgbClr val="C0C0C0"/>
                  </a:outerShdw>
                </a:effectLst>
              </a:defRPr>
            </a:lvl1pPr>
          </a:lstStyle>
          <a:p>
            <a:pPr lvl="0">
              <a:defRPr b="0" sz="1800">
                <a:solidFill>
                  <a:srgbClr val="000000"/>
                </a:solidFill>
                <a:effectLst/>
              </a:defRPr>
            </a:pPr>
            <a:r>
              <a:rPr b="1" sz="4000">
                <a:solidFill>
                  <a:srgbClr val="FFFFFF"/>
                </a:solidFill>
                <a:effectLst>
                  <a:outerShdw sx="100000" sy="100000" kx="0" ky="0" algn="b" rotWithShape="0" blurRad="38100" dist="38100" dir="2700000">
                    <a:srgbClr val="C0C0C0"/>
                  </a:outerShdw>
                </a:effectLst>
              </a:rPr>
              <a:t>Hybrid Projectile Project @UB</a:t>
            </a:r>
          </a:p>
        </p:txBody>
      </p:sp>
      <p:sp>
        <p:nvSpPr>
          <p:cNvPr id="412" name="Shape 412"/>
          <p:cNvSpPr/>
          <p:nvPr/>
        </p:nvSpPr>
        <p:spPr>
          <a:xfrm>
            <a:off x="457200" y="6462712"/>
            <a:ext cx="2209800" cy="4902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1400">
                <a:solidFill>
                  <a:srgbClr val="262626"/>
                </a:solidFill>
                <a:latin typeface="Times"/>
                <a:ea typeface="Times"/>
                <a:cs typeface="Times"/>
                <a:sym typeface="Times"/>
              </a:rPr>
              <a:t>School of Engineering</a:t>
            </a:r>
            <a:endParaRPr sz="1400">
              <a:solidFill>
                <a:srgbClr val="3333CC"/>
              </a:solidFill>
              <a:latin typeface="Times"/>
              <a:ea typeface="Times"/>
              <a:cs typeface="Times"/>
              <a:sym typeface="Times"/>
            </a:endParaRPr>
          </a:p>
          <a:p>
            <a:pPr lvl="0">
              <a:defRPr sz="1800"/>
            </a:pPr>
            <a:r>
              <a:rPr sz="1400">
                <a:solidFill>
                  <a:srgbClr val="262626"/>
                </a:solidFill>
                <a:latin typeface="Times"/>
                <a:ea typeface="Times"/>
                <a:cs typeface="Times"/>
                <a:sym typeface="Times"/>
              </a:rPr>
              <a:t>University of Bridgeport</a:t>
            </a:r>
          </a:p>
        </p:txBody>
      </p:sp>
      <p:sp>
        <p:nvSpPr>
          <p:cNvPr id="413" name="Shape 413"/>
          <p:cNvSpPr/>
          <p:nvPr>
            <p:ph type="sldNum" sz="quarter" idx="2"/>
          </p:nvPr>
        </p:nvSpPr>
        <p:spPr>
          <a:xfrm>
            <a:off x="8839200" y="6686550"/>
            <a:ext cx="381000" cy="22574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algn="l">
              <a:defRPr sz="1000">
                <a:solidFill>
                  <a:srgbClr val="262626"/>
                </a:solidFill>
              </a:defRPr>
            </a:lvl1pPr>
          </a:lstStyle>
          <a:p>
            <a:pPr lvl="0">
              <a:defRPr sz="1800">
                <a:solidFill>
                  <a:srgbClr val="000000"/>
                </a:solidFill>
              </a:defRPr>
            </a:pPr>
            <a:fld id="{86CB4B4D-7CA3-9044-876B-883B54F8677D}" type="slidenum">
              <a:rPr sz="1000">
                <a:solidFill>
                  <a:srgbClr val="262626"/>
                </a:solidFill>
              </a:rPr>
            </a:fld>
          </a:p>
        </p:txBody>
      </p:sp>
      <p:sp>
        <p:nvSpPr>
          <p:cNvPr id="414" name="Shape 414"/>
          <p:cNvSpPr/>
          <p:nvPr/>
        </p:nvSpPr>
        <p:spPr>
          <a:xfrm>
            <a:off x="457200" y="1600200"/>
            <a:ext cx="8229600" cy="160763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314325" indent="-314325">
              <a:spcBef>
                <a:spcPts val="500"/>
              </a:spcBef>
              <a:buSzPct val="100000"/>
              <a:buChar char="•"/>
              <a:defRPr sz="1800"/>
            </a:pPr>
            <a:r>
              <a:rPr sz="2200"/>
              <a:t>Period: Aug. 1, 2008 ~ Dec. 31, 2008</a:t>
            </a:r>
            <a:endParaRPr sz="2200"/>
          </a:p>
          <a:p>
            <a:pPr lvl="0" marL="314325" indent="-314325">
              <a:spcBef>
                <a:spcPts val="500"/>
              </a:spcBef>
              <a:buSzPct val="100000"/>
              <a:buChar char="•"/>
              <a:defRPr sz="1800"/>
            </a:pPr>
            <a:r>
              <a:rPr sz="2200"/>
              <a:t>Amount: $ 20,000</a:t>
            </a:r>
            <a:endParaRPr sz="2200"/>
          </a:p>
          <a:p>
            <a:pPr lvl="0" marL="314325" indent="-314325">
              <a:spcBef>
                <a:spcPts val="500"/>
              </a:spcBef>
              <a:buSzPct val="100000"/>
              <a:buChar char="•"/>
              <a:defRPr sz="1800"/>
            </a:pPr>
            <a:r>
              <a:rPr sz="2200"/>
              <a:t>Members</a:t>
            </a:r>
            <a:endParaRPr sz="2200"/>
          </a:p>
        </p:txBody>
      </p:sp>
      <p:pic>
        <p:nvPicPr>
          <p:cNvPr id="415" name="image50.jpeg"/>
          <p:cNvPicPr/>
          <p:nvPr/>
        </p:nvPicPr>
        <p:blipFill>
          <a:blip r:embed="rId2">
            <a:extLst/>
          </a:blip>
          <a:stretch>
            <a:fillRect/>
          </a:stretch>
        </p:blipFill>
        <p:spPr>
          <a:xfrm>
            <a:off x="1981200" y="3048000"/>
            <a:ext cx="952500" cy="1333500"/>
          </a:xfrm>
          <a:prstGeom prst="rect">
            <a:avLst/>
          </a:prstGeom>
          <a:ln w="12700">
            <a:miter lim="400000"/>
          </a:ln>
        </p:spPr>
      </p:pic>
      <p:pic>
        <p:nvPicPr>
          <p:cNvPr id="416" name="image51.png"/>
          <p:cNvPicPr/>
          <p:nvPr/>
        </p:nvPicPr>
        <p:blipFill>
          <a:blip r:embed="rId3">
            <a:extLst/>
          </a:blip>
          <a:stretch>
            <a:fillRect/>
          </a:stretch>
        </p:blipFill>
        <p:spPr>
          <a:xfrm>
            <a:off x="609600" y="4800600"/>
            <a:ext cx="952500" cy="1333500"/>
          </a:xfrm>
          <a:prstGeom prst="rect">
            <a:avLst/>
          </a:prstGeom>
          <a:ln w="12700">
            <a:miter lim="400000"/>
          </a:ln>
        </p:spPr>
      </p:pic>
      <p:pic>
        <p:nvPicPr>
          <p:cNvPr id="417" name="image52.png"/>
          <p:cNvPicPr/>
          <p:nvPr/>
        </p:nvPicPr>
        <p:blipFill>
          <a:blip r:embed="rId4">
            <a:extLst/>
          </a:blip>
          <a:stretch>
            <a:fillRect/>
          </a:stretch>
        </p:blipFill>
        <p:spPr>
          <a:xfrm>
            <a:off x="5029200" y="4800600"/>
            <a:ext cx="952500" cy="1333500"/>
          </a:xfrm>
          <a:prstGeom prst="rect">
            <a:avLst/>
          </a:prstGeom>
          <a:ln w="12700">
            <a:miter lim="400000"/>
          </a:ln>
        </p:spPr>
      </p:pic>
      <p:sp>
        <p:nvSpPr>
          <p:cNvPr id="418" name="Shape 418"/>
          <p:cNvSpPr/>
          <p:nvPr/>
        </p:nvSpPr>
        <p:spPr>
          <a:xfrm>
            <a:off x="2971800" y="3084513"/>
            <a:ext cx="5673450" cy="107017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defRPr sz="1800"/>
            </a:pPr>
            <a:r>
              <a:rPr b="1" sz="2200"/>
              <a:t>PI: Dr. Tarek Sobh</a:t>
            </a:r>
            <a:endParaRPr b="1" sz="2200"/>
          </a:p>
          <a:p>
            <a:pPr lvl="0">
              <a:defRPr sz="1800"/>
            </a:pPr>
            <a:r>
              <a:rPr sz="2200"/>
              <a:t>Vice President for Graduate Studies and Research</a:t>
            </a:r>
            <a:br>
              <a:rPr sz="2200"/>
            </a:br>
            <a:r>
              <a:rPr sz="2200"/>
              <a:t>Dean of the School of Engineering </a:t>
            </a:r>
          </a:p>
        </p:txBody>
      </p:sp>
      <p:sp>
        <p:nvSpPr>
          <p:cNvPr id="419" name="Shape 419"/>
          <p:cNvSpPr/>
          <p:nvPr/>
        </p:nvSpPr>
        <p:spPr>
          <a:xfrm>
            <a:off x="6019800" y="4835525"/>
            <a:ext cx="3050801" cy="107017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defRPr sz="1800"/>
            </a:pPr>
            <a:r>
              <a:rPr b="1" sz="2200"/>
              <a:t>CoPI: Dr. Jeongkyu Lee</a:t>
            </a:r>
            <a:endParaRPr b="1" sz="2200"/>
          </a:p>
          <a:p>
            <a:pPr lvl="0">
              <a:defRPr sz="1800"/>
            </a:pPr>
            <a:r>
              <a:rPr sz="2200"/>
              <a:t>Assistant Professor</a:t>
            </a:r>
            <a:endParaRPr sz="2200"/>
          </a:p>
          <a:p>
            <a:pPr lvl="0">
              <a:defRPr sz="1800"/>
            </a:pPr>
            <a:r>
              <a:rPr sz="2200"/>
              <a:t>Dept. of CSE </a:t>
            </a:r>
          </a:p>
        </p:txBody>
      </p:sp>
      <p:sp>
        <p:nvSpPr>
          <p:cNvPr id="420" name="Shape 420"/>
          <p:cNvSpPr/>
          <p:nvPr/>
        </p:nvSpPr>
        <p:spPr>
          <a:xfrm>
            <a:off x="1600200" y="4800600"/>
            <a:ext cx="3338114" cy="140037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defRPr sz="1800"/>
            </a:pPr>
            <a:r>
              <a:rPr b="1" sz="2200"/>
              <a:t>CoPI: Dr. Khaled Elleithy</a:t>
            </a:r>
            <a:r>
              <a:rPr sz="2200"/>
              <a:t> </a:t>
            </a:r>
            <a:endParaRPr b="1" sz="2200"/>
          </a:p>
          <a:p>
            <a:pPr lvl="0">
              <a:defRPr sz="1800"/>
            </a:pPr>
            <a:r>
              <a:rPr sz="2200"/>
              <a:t>Professor of CSE</a:t>
            </a:r>
            <a:endParaRPr sz="2200"/>
          </a:p>
          <a:p>
            <a:pPr lvl="0">
              <a:defRPr sz="1800"/>
            </a:pPr>
            <a:r>
              <a:rPr sz="2200"/>
              <a:t>Associate Dean for </a:t>
            </a:r>
            <a:endParaRPr sz="2200"/>
          </a:p>
          <a:p>
            <a:pPr lvl="0">
              <a:defRPr sz="1800"/>
            </a:pPr>
            <a:r>
              <a:rPr sz="2200"/>
              <a:t>Graduate Programs  </a:t>
            </a:r>
          </a:p>
        </p:txBody>
      </p:sp>
    </p:spTree>
  </p:cSld>
  <p:clrMapOvr>
    <a:masterClrMapping/>
  </p:clrMapOvr>
  <p:transition spd="med" advClick="1"/>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2" name="Shape 422"/>
          <p:cNvSpPr/>
          <p:nvPr/>
        </p:nvSpPr>
        <p:spPr>
          <a:xfrm>
            <a:off x="3505200" y="6705600"/>
            <a:ext cx="3124200" cy="2135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a:solidFill>
                  <a:srgbClr val="262626"/>
                </a:solidFill>
                <a:latin typeface="Times"/>
                <a:ea typeface="Times"/>
                <a:cs typeface="Times"/>
                <a:sym typeface="Times"/>
              </a:defRPr>
            </a:lvl1pPr>
          </a:lstStyle>
          <a:p>
            <a:pPr lvl="0">
              <a:defRPr sz="1800">
                <a:solidFill>
                  <a:srgbClr val="000000"/>
                </a:solidFill>
              </a:defRPr>
            </a:pPr>
            <a:r>
              <a:rPr sz="900">
                <a:solidFill>
                  <a:srgbClr val="262626"/>
                </a:solidFill>
              </a:rPr>
              <a:t>Graduate Education &amp; Research Directions – 9.15.2010</a:t>
            </a:r>
          </a:p>
        </p:txBody>
      </p:sp>
      <p:sp>
        <p:nvSpPr>
          <p:cNvPr id="423" name="Shape 423"/>
          <p:cNvSpPr/>
          <p:nvPr>
            <p:ph type="title"/>
          </p:nvPr>
        </p:nvSpPr>
        <p:spPr>
          <a:xfrm>
            <a:off x="381000" y="-152400"/>
            <a:ext cx="8229600" cy="1143000"/>
          </a:xfrm>
          <a:prstGeom prst="rect">
            <a:avLst/>
          </a:prstGeom>
        </p:spPr>
        <p:txBody>
          <a:bodyPr lIns="0" tIns="0" rIns="0" bIns="0">
            <a:normAutofit fontScale="100000" lnSpcReduction="0"/>
          </a:bodyPr>
          <a:lstStyle>
            <a:lvl1pPr>
              <a:defRPr b="1">
                <a:solidFill>
                  <a:srgbClr val="FFFFFF"/>
                </a:solidFill>
                <a:effectLst>
                  <a:outerShdw sx="100000" sy="100000" kx="0" ky="0" algn="b" rotWithShape="0" blurRad="38100" dist="38100" dir="2700000">
                    <a:srgbClr val="C0C0C0"/>
                  </a:outerShdw>
                </a:effectLst>
              </a:defRPr>
            </a:lvl1pPr>
          </a:lstStyle>
          <a:p>
            <a:pPr lvl="0">
              <a:defRPr b="0" sz="1800">
                <a:solidFill>
                  <a:srgbClr val="000000"/>
                </a:solidFill>
                <a:effectLst/>
              </a:defRPr>
            </a:pPr>
            <a:r>
              <a:rPr b="1" sz="4400">
                <a:solidFill>
                  <a:srgbClr val="FFFFFF"/>
                </a:solidFill>
                <a:effectLst>
                  <a:outerShdw sx="100000" sy="100000" kx="0" ky="0" algn="b" rotWithShape="0" blurRad="38100" dist="38100" dir="2700000">
                    <a:srgbClr val="C0C0C0"/>
                  </a:outerShdw>
                </a:effectLst>
              </a:rPr>
              <a:t>Overview</a:t>
            </a:r>
          </a:p>
        </p:txBody>
      </p:sp>
      <p:sp>
        <p:nvSpPr>
          <p:cNvPr id="424" name="Shape 424"/>
          <p:cNvSpPr/>
          <p:nvPr/>
        </p:nvSpPr>
        <p:spPr>
          <a:xfrm>
            <a:off x="457200" y="6462712"/>
            <a:ext cx="2209800" cy="4902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1400">
                <a:solidFill>
                  <a:srgbClr val="262626"/>
                </a:solidFill>
                <a:latin typeface="Times"/>
                <a:ea typeface="Times"/>
                <a:cs typeface="Times"/>
                <a:sym typeface="Times"/>
              </a:rPr>
              <a:t>School of Engineering</a:t>
            </a:r>
            <a:endParaRPr sz="1400">
              <a:solidFill>
                <a:srgbClr val="3333CC"/>
              </a:solidFill>
              <a:latin typeface="Times"/>
              <a:ea typeface="Times"/>
              <a:cs typeface="Times"/>
              <a:sym typeface="Times"/>
            </a:endParaRPr>
          </a:p>
          <a:p>
            <a:pPr lvl="0">
              <a:defRPr sz="1800"/>
            </a:pPr>
            <a:r>
              <a:rPr sz="1400">
                <a:solidFill>
                  <a:srgbClr val="262626"/>
                </a:solidFill>
                <a:latin typeface="Times"/>
                <a:ea typeface="Times"/>
                <a:cs typeface="Times"/>
                <a:sym typeface="Times"/>
              </a:rPr>
              <a:t>University of Bridgeport</a:t>
            </a:r>
          </a:p>
        </p:txBody>
      </p:sp>
      <p:sp>
        <p:nvSpPr>
          <p:cNvPr id="425" name="Shape 425"/>
          <p:cNvSpPr/>
          <p:nvPr>
            <p:ph type="sldNum" sz="quarter" idx="2"/>
          </p:nvPr>
        </p:nvSpPr>
        <p:spPr>
          <a:xfrm>
            <a:off x="8839200" y="6686550"/>
            <a:ext cx="381000" cy="22574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algn="l">
              <a:defRPr sz="1000">
                <a:solidFill>
                  <a:srgbClr val="262626"/>
                </a:solidFill>
              </a:defRPr>
            </a:lvl1pPr>
          </a:lstStyle>
          <a:p>
            <a:pPr lvl="0">
              <a:defRPr sz="1800">
                <a:solidFill>
                  <a:srgbClr val="000000"/>
                </a:solidFill>
              </a:defRPr>
            </a:pPr>
            <a:fld id="{86CB4B4D-7CA3-9044-876B-883B54F8677D}" type="slidenum">
              <a:rPr sz="1000">
                <a:solidFill>
                  <a:srgbClr val="262626"/>
                </a:solidFill>
              </a:rPr>
            </a:fld>
          </a:p>
        </p:txBody>
      </p:sp>
      <p:pic>
        <p:nvPicPr>
          <p:cNvPr id="426" name="image53.png"/>
          <p:cNvPicPr/>
          <p:nvPr/>
        </p:nvPicPr>
        <p:blipFill>
          <a:blip r:embed="rId2">
            <a:extLst/>
          </a:blip>
          <a:stretch>
            <a:fillRect/>
          </a:stretch>
        </p:blipFill>
        <p:spPr>
          <a:xfrm>
            <a:off x="838200" y="1223962"/>
            <a:ext cx="7924800" cy="5024439"/>
          </a:xfrm>
          <a:prstGeom prst="rect">
            <a:avLst/>
          </a:prstGeom>
          <a:ln w="12700">
            <a:miter lim="400000"/>
          </a:ln>
        </p:spPr>
      </p:pic>
    </p:spTree>
  </p:cSld>
  <p:clrMapOvr>
    <a:masterClrMapping/>
  </p:clrMapOvr>
  <p:transition spd="med" advClick="1"/>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8" name="Shape 428"/>
          <p:cNvSpPr/>
          <p:nvPr/>
        </p:nvSpPr>
        <p:spPr>
          <a:xfrm>
            <a:off x="3505200" y="6705600"/>
            <a:ext cx="3124200" cy="2135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a:solidFill>
                  <a:srgbClr val="262626"/>
                </a:solidFill>
                <a:latin typeface="Times"/>
                <a:ea typeface="Times"/>
                <a:cs typeface="Times"/>
                <a:sym typeface="Times"/>
              </a:defRPr>
            </a:lvl1pPr>
          </a:lstStyle>
          <a:p>
            <a:pPr lvl="0">
              <a:defRPr sz="1800">
                <a:solidFill>
                  <a:srgbClr val="000000"/>
                </a:solidFill>
              </a:defRPr>
            </a:pPr>
            <a:r>
              <a:rPr sz="900">
                <a:solidFill>
                  <a:srgbClr val="262626"/>
                </a:solidFill>
              </a:rPr>
              <a:t>Graduate Education &amp; Research Directions – 9.15.2010</a:t>
            </a:r>
          </a:p>
        </p:txBody>
      </p:sp>
      <p:sp>
        <p:nvSpPr>
          <p:cNvPr id="429" name="Shape 429"/>
          <p:cNvSpPr/>
          <p:nvPr>
            <p:ph type="title"/>
          </p:nvPr>
        </p:nvSpPr>
        <p:spPr>
          <a:xfrm>
            <a:off x="457200" y="152400"/>
            <a:ext cx="8229600" cy="1143000"/>
          </a:xfrm>
          <a:prstGeom prst="rect">
            <a:avLst/>
          </a:prstGeom>
        </p:spPr>
        <p:txBody>
          <a:bodyPr lIns="0" tIns="0" rIns="0" bIns="0">
            <a:normAutofit fontScale="100000" lnSpcReduction="0"/>
          </a:bodyPr>
          <a:lstStyle>
            <a:lvl1pPr>
              <a:defRPr b="1" sz="4000">
                <a:solidFill>
                  <a:srgbClr val="FFFFFF"/>
                </a:solidFill>
                <a:effectLst>
                  <a:outerShdw sx="100000" sy="100000" kx="0" ky="0" algn="b" rotWithShape="0" blurRad="38100" dist="38100" dir="2700000">
                    <a:srgbClr val="C0C0C0"/>
                  </a:outerShdw>
                </a:effectLst>
              </a:defRPr>
            </a:lvl1pPr>
          </a:lstStyle>
          <a:p>
            <a:pPr lvl="0">
              <a:defRPr b="0" sz="1800">
                <a:solidFill>
                  <a:srgbClr val="000000"/>
                </a:solidFill>
                <a:effectLst/>
              </a:defRPr>
            </a:pPr>
            <a:r>
              <a:rPr b="1" sz="4000">
                <a:solidFill>
                  <a:srgbClr val="FFFFFF"/>
                </a:solidFill>
                <a:effectLst>
                  <a:outerShdw sx="100000" sy="100000" kx="0" ky="0" algn="b" rotWithShape="0" blurRad="38100" dist="38100" dir="2700000">
                    <a:srgbClr val="C0C0C0"/>
                  </a:outerShdw>
                </a:effectLst>
              </a:rPr>
              <a:t>Work Tasks</a:t>
            </a:r>
          </a:p>
        </p:txBody>
      </p:sp>
      <p:sp>
        <p:nvSpPr>
          <p:cNvPr id="430" name="Shape 430"/>
          <p:cNvSpPr/>
          <p:nvPr/>
        </p:nvSpPr>
        <p:spPr>
          <a:xfrm>
            <a:off x="533400" y="2133600"/>
            <a:ext cx="8610600" cy="292113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b="1" sz="2800">
                <a:solidFill>
                  <a:srgbClr val="FFC000"/>
                </a:solidFill>
              </a:rPr>
              <a:t>Task #1</a:t>
            </a:r>
            <a:r>
              <a:rPr sz="2800">
                <a:solidFill>
                  <a:srgbClr val="FFC000"/>
                </a:solidFill>
              </a:rPr>
              <a:t>: Investigation Wireless transmitters and Receivers</a:t>
            </a:r>
            <a:endParaRPr sz="2800">
              <a:solidFill>
                <a:srgbClr val="FFC000"/>
              </a:solidFill>
            </a:endParaRPr>
          </a:p>
          <a:p>
            <a:pPr lvl="0">
              <a:defRPr sz="1800"/>
            </a:pPr>
            <a:endParaRPr b="1" sz="2800">
              <a:solidFill>
                <a:srgbClr val="FFC000"/>
              </a:solidFill>
            </a:endParaRPr>
          </a:p>
          <a:p>
            <a:pPr lvl="0">
              <a:defRPr sz="1800"/>
            </a:pPr>
            <a:r>
              <a:rPr b="1" sz="2800">
                <a:solidFill>
                  <a:srgbClr val="FFC000"/>
                </a:solidFill>
              </a:rPr>
              <a:t>Task #2</a:t>
            </a:r>
            <a:r>
              <a:rPr sz="2800">
                <a:solidFill>
                  <a:srgbClr val="FFC000"/>
                </a:solidFill>
              </a:rPr>
              <a:t>: System Implementation </a:t>
            </a:r>
            <a:endParaRPr sz="2800">
              <a:solidFill>
                <a:srgbClr val="FFC000"/>
              </a:solidFill>
            </a:endParaRPr>
          </a:p>
          <a:p>
            <a:pPr lvl="0">
              <a:defRPr sz="1800"/>
            </a:pPr>
            <a:endParaRPr b="1" sz="2800">
              <a:solidFill>
                <a:srgbClr val="FFC000"/>
              </a:solidFill>
            </a:endParaRPr>
          </a:p>
          <a:p>
            <a:pPr lvl="0">
              <a:defRPr sz="1800"/>
            </a:pPr>
            <a:r>
              <a:rPr b="1" sz="2800">
                <a:solidFill>
                  <a:srgbClr val="FFC000"/>
                </a:solidFill>
              </a:rPr>
              <a:t>Task #3</a:t>
            </a:r>
            <a:r>
              <a:rPr sz="2800">
                <a:solidFill>
                  <a:srgbClr val="FFC000"/>
                </a:solidFill>
              </a:rPr>
              <a:t>: Wireless Camera Component </a:t>
            </a:r>
            <a:endParaRPr sz="2800">
              <a:solidFill>
                <a:srgbClr val="FFC000"/>
              </a:solidFill>
            </a:endParaRPr>
          </a:p>
          <a:p>
            <a:pPr lvl="0">
              <a:defRPr sz="1800"/>
            </a:pPr>
            <a:endParaRPr b="1" sz="2800">
              <a:solidFill>
                <a:srgbClr val="FFC000"/>
              </a:solidFill>
            </a:endParaRPr>
          </a:p>
          <a:p>
            <a:pPr lvl="0">
              <a:defRPr sz="1800"/>
            </a:pPr>
            <a:r>
              <a:rPr b="1" sz="2800">
                <a:solidFill>
                  <a:srgbClr val="FFC000"/>
                </a:solidFill>
              </a:rPr>
              <a:t>Task #4</a:t>
            </a:r>
            <a:r>
              <a:rPr sz="2800">
                <a:solidFill>
                  <a:srgbClr val="FFC000"/>
                </a:solidFill>
              </a:rPr>
              <a:t>: Demonstrations </a:t>
            </a:r>
          </a:p>
        </p:txBody>
      </p:sp>
      <p:sp>
        <p:nvSpPr>
          <p:cNvPr id="431" name="Shape 431"/>
          <p:cNvSpPr/>
          <p:nvPr/>
        </p:nvSpPr>
        <p:spPr>
          <a:xfrm>
            <a:off x="457200" y="6462712"/>
            <a:ext cx="2209800" cy="4902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1400">
                <a:solidFill>
                  <a:srgbClr val="262626"/>
                </a:solidFill>
                <a:latin typeface="Times"/>
                <a:ea typeface="Times"/>
                <a:cs typeface="Times"/>
                <a:sym typeface="Times"/>
              </a:rPr>
              <a:t>School of Engineering</a:t>
            </a:r>
            <a:endParaRPr sz="1400">
              <a:solidFill>
                <a:srgbClr val="3333CC"/>
              </a:solidFill>
              <a:latin typeface="Times"/>
              <a:ea typeface="Times"/>
              <a:cs typeface="Times"/>
              <a:sym typeface="Times"/>
            </a:endParaRPr>
          </a:p>
          <a:p>
            <a:pPr lvl="0">
              <a:defRPr sz="1800"/>
            </a:pPr>
            <a:r>
              <a:rPr sz="1400">
                <a:solidFill>
                  <a:srgbClr val="262626"/>
                </a:solidFill>
                <a:latin typeface="Times"/>
                <a:ea typeface="Times"/>
                <a:cs typeface="Times"/>
                <a:sym typeface="Times"/>
              </a:rPr>
              <a:t>University of Bridgeport</a:t>
            </a:r>
          </a:p>
        </p:txBody>
      </p:sp>
      <p:sp>
        <p:nvSpPr>
          <p:cNvPr id="432" name="Shape 432"/>
          <p:cNvSpPr/>
          <p:nvPr>
            <p:ph type="sldNum" sz="quarter" idx="2"/>
          </p:nvPr>
        </p:nvSpPr>
        <p:spPr>
          <a:xfrm>
            <a:off x="8839200" y="6686550"/>
            <a:ext cx="381000" cy="22574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algn="l">
              <a:defRPr sz="1000">
                <a:solidFill>
                  <a:srgbClr val="262626"/>
                </a:solidFill>
              </a:defRPr>
            </a:lvl1pPr>
          </a:lstStyle>
          <a:p>
            <a:pPr lvl="0">
              <a:defRPr sz="1800">
                <a:solidFill>
                  <a:srgbClr val="000000"/>
                </a:solidFill>
              </a:defRPr>
            </a:pPr>
            <a:fld id="{86CB4B4D-7CA3-9044-876B-883B54F8677D}" type="slidenum">
              <a:rPr sz="1000">
                <a:solidFill>
                  <a:srgbClr val="262626"/>
                </a:solidFill>
              </a:rPr>
            </a:fld>
          </a:p>
        </p:txBody>
      </p:sp>
    </p:spTree>
  </p:cSld>
  <p:clrMapOvr>
    <a:masterClrMapping/>
  </p:clrMapOvr>
  <p:transition spd="med" advClick="1"/>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4" name="Shape 434"/>
          <p:cNvSpPr/>
          <p:nvPr/>
        </p:nvSpPr>
        <p:spPr>
          <a:xfrm>
            <a:off x="3505200" y="6705600"/>
            <a:ext cx="3124200" cy="2135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a:solidFill>
                  <a:srgbClr val="262626"/>
                </a:solidFill>
                <a:latin typeface="Times"/>
                <a:ea typeface="Times"/>
                <a:cs typeface="Times"/>
                <a:sym typeface="Times"/>
              </a:defRPr>
            </a:lvl1pPr>
          </a:lstStyle>
          <a:p>
            <a:pPr lvl="0">
              <a:defRPr sz="1800">
                <a:solidFill>
                  <a:srgbClr val="000000"/>
                </a:solidFill>
              </a:defRPr>
            </a:pPr>
            <a:r>
              <a:rPr sz="900">
                <a:solidFill>
                  <a:srgbClr val="262626"/>
                </a:solidFill>
              </a:rPr>
              <a:t>Graduate Education &amp; Research Directions – 9.15.2010</a:t>
            </a:r>
          </a:p>
        </p:txBody>
      </p:sp>
      <p:sp>
        <p:nvSpPr>
          <p:cNvPr id="435" name="Shape 435"/>
          <p:cNvSpPr/>
          <p:nvPr>
            <p:ph type="title"/>
          </p:nvPr>
        </p:nvSpPr>
        <p:spPr>
          <a:xfrm>
            <a:off x="457200" y="152400"/>
            <a:ext cx="8229600" cy="1143000"/>
          </a:xfrm>
          <a:prstGeom prst="rect">
            <a:avLst/>
          </a:prstGeom>
        </p:spPr>
        <p:txBody>
          <a:bodyPr lIns="0" tIns="0" rIns="0" bIns="0">
            <a:normAutofit fontScale="100000" lnSpcReduction="0"/>
          </a:bodyPr>
          <a:lstStyle>
            <a:lvl1pPr defTabSz="832104">
              <a:defRPr b="1" sz="3640">
                <a:solidFill>
                  <a:srgbClr val="FFFFFF"/>
                </a:solidFill>
                <a:effectLst>
                  <a:outerShdw sx="100000" sy="100000" kx="0" ky="0" algn="b" rotWithShape="0" blurRad="34671" dist="34671" dir="2700000">
                    <a:srgbClr val="C0C0C0"/>
                  </a:outerShdw>
                </a:effectLst>
              </a:defRPr>
            </a:lvl1pPr>
          </a:lstStyle>
          <a:p>
            <a:pPr lvl="0">
              <a:defRPr b="0" sz="1800">
                <a:solidFill>
                  <a:srgbClr val="000000"/>
                </a:solidFill>
                <a:effectLst/>
              </a:defRPr>
            </a:pPr>
            <a:r>
              <a:rPr b="1" sz="3640">
                <a:solidFill>
                  <a:srgbClr val="FFFFFF"/>
                </a:solidFill>
                <a:effectLst>
                  <a:outerShdw sx="100000" sy="100000" kx="0" ky="0" algn="b" rotWithShape="0" blurRad="34671" dist="34671" dir="2700000">
                    <a:srgbClr val="C0C0C0"/>
                  </a:outerShdw>
                </a:effectLst>
              </a:rPr>
              <a:t>Overview of Wireless Camera Component</a:t>
            </a:r>
          </a:p>
        </p:txBody>
      </p:sp>
      <p:sp>
        <p:nvSpPr>
          <p:cNvPr id="436" name="Shape 436"/>
          <p:cNvSpPr/>
          <p:nvPr/>
        </p:nvSpPr>
        <p:spPr>
          <a:xfrm>
            <a:off x="457200" y="6462712"/>
            <a:ext cx="2209800" cy="4902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1400">
                <a:solidFill>
                  <a:srgbClr val="262626"/>
                </a:solidFill>
                <a:latin typeface="Times"/>
                <a:ea typeface="Times"/>
                <a:cs typeface="Times"/>
                <a:sym typeface="Times"/>
              </a:rPr>
              <a:t>School of Engineering</a:t>
            </a:r>
            <a:endParaRPr sz="1400">
              <a:solidFill>
                <a:srgbClr val="3333CC"/>
              </a:solidFill>
              <a:latin typeface="Times"/>
              <a:ea typeface="Times"/>
              <a:cs typeface="Times"/>
              <a:sym typeface="Times"/>
            </a:endParaRPr>
          </a:p>
          <a:p>
            <a:pPr lvl="0">
              <a:defRPr sz="1800"/>
            </a:pPr>
            <a:r>
              <a:rPr sz="1400">
                <a:solidFill>
                  <a:srgbClr val="262626"/>
                </a:solidFill>
                <a:latin typeface="Times"/>
                <a:ea typeface="Times"/>
                <a:cs typeface="Times"/>
                <a:sym typeface="Times"/>
              </a:rPr>
              <a:t>University of Bridgeport</a:t>
            </a:r>
          </a:p>
        </p:txBody>
      </p:sp>
      <p:sp>
        <p:nvSpPr>
          <p:cNvPr id="437" name="Shape 437"/>
          <p:cNvSpPr/>
          <p:nvPr>
            <p:ph type="sldNum" sz="quarter" idx="2"/>
          </p:nvPr>
        </p:nvSpPr>
        <p:spPr>
          <a:xfrm>
            <a:off x="8839200" y="6686550"/>
            <a:ext cx="381000" cy="22574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algn="l">
              <a:defRPr sz="1000">
                <a:solidFill>
                  <a:srgbClr val="262626"/>
                </a:solidFill>
              </a:defRPr>
            </a:lvl1pPr>
          </a:lstStyle>
          <a:p>
            <a:pPr lvl="0">
              <a:defRPr sz="1800">
                <a:solidFill>
                  <a:srgbClr val="000000"/>
                </a:solidFill>
              </a:defRPr>
            </a:pPr>
            <a:fld id="{86CB4B4D-7CA3-9044-876B-883B54F8677D}" type="slidenum">
              <a:rPr sz="1000">
                <a:solidFill>
                  <a:srgbClr val="262626"/>
                </a:solidFill>
              </a:rPr>
            </a:fld>
          </a:p>
        </p:txBody>
      </p:sp>
      <p:pic>
        <p:nvPicPr>
          <p:cNvPr id="438" name="image54.png"/>
          <p:cNvPicPr/>
          <p:nvPr/>
        </p:nvPicPr>
        <p:blipFill>
          <a:blip r:embed="rId2">
            <a:extLst/>
          </a:blip>
          <a:stretch>
            <a:fillRect/>
          </a:stretch>
        </p:blipFill>
        <p:spPr>
          <a:xfrm>
            <a:off x="685800" y="1295400"/>
            <a:ext cx="8229600" cy="5029200"/>
          </a:xfrm>
          <a:prstGeom prst="rect">
            <a:avLst/>
          </a:prstGeom>
          <a:ln w="12700">
            <a:miter lim="400000"/>
          </a:ln>
        </p:spPr>
      </p:pic>
    </p:spTree>
  </p:cSld>
  <p:clrMapOvr>
    <a:masterClrMapping/>
  </p:clrMapOvr>
  <p:transition spd="med" advClick="1"/>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0" name="Shape 440"/>
          <p:cNvSpPr/>
          <p:nvPr/>
        </p:nvSpPr>
        <p:spPr>
          <a:xfrm>
            <a:off x="3505200" y="6705600"/>
            <a:ext cx="3124200" cy="2135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a:solidFill>
                  <a:srgbClr val="262626"/>
                </a:solidFill>
                <a:latin typeface="Times"/>
                <a:ea typeface="Times"/>
                <a:cs typeface="Times"/>
                <a:sym typeface="Times"/>
              </a:defRPr>
            </a:lvl1pPr>
          </a:lstStyle>
          <a:p>
            <a:pPr lvl="0">
              <a:defRPr sz="1800">
                <a:solidFill>
                  <a:srgbClr val="000000"/>
                </a:solidFill>
              </a:defRPr>
            </a:pPr>
            <a:r>
              <a:rPr sz="900">
                <a:solidFill>
                  <a:srgbClr val="262626"/>
                </a:solidFill>
              </a:rPr>
              <a:t>Graduate Education &amp; Research Directions – 9.15.2010</a:t>
            </a:r>
          </a:p>
        </p:txBody>
      </p:sp>
      <p:sp>
        <p:nvSpPr>
          <p:cNvPr id="441" name="Shape 441"/>
          <p:cNvSpPr/>
          <p:nvPr>
            <p:ph type="title"/>
          </p:nvPr>
        </p:nvSpPr>
        <p:spPr>
          <a:xfrm>
            <a:off x="685800" y="152400"/>
            <a:ext cx="8229600" cy="1143000"/>
          </a:xfrm>
          <a:prstGeom prst="rect">
            <a:avLst/>
          </a:prstGeom>
        </p:spPr>
        <p:txBody>
          <a:bodyPr lIns="0" tIns="0" rIns="0" bIns="0">
            <a:normAutofit fontScale="100000" lnSpcReduction="0"/>
          </a:bodyPr>
          <a:lstStyle>
            <a:lvl1pPr defTabSz="832104">
              <a:defRPr b="1" sz="3640">
                <a:solidFill>
                  <a:srgbClr val="FFFFFF"/>
                </a:solidFill>
                <a:effectLst>
                  <a:outerShdw sx="100000" sy="100000" kx="0" ky="0" algn="b" rotWithShape="0" blurRad="34671" dist="34671" dir="2700000">
                    <a:srgbClr val="C0C0C0"/>
                  </a:outerShdw>
                </a:effectLst>
              </a:defRPr>
            </a:lvl1pPr>
          </a:lstStyle>
          <a:p>
            <a:pPr lvl="0">
              <a:defRPr b="0" sz="1800">
                <a:solidFill>
                  <a:srgbClr val="000000"/>
                </a:solidFill>
                <a:effectLst/>
              </a:defRPr>
            </a:pPr>
            <a:r>
              <a:rPr b="1" sz="3640">
                <a:solidFill>
                  <a:srgbClr val="FFFFFF"/>
                </a:solidFill>
                <a:effectLst>
                  <a:outerShdw sx="100000" sy="100000" kx="0" ky="0" algn="b" rotWithShape="0" blurRad="34671" dist="34671" dir="2700000">
                    <a:srgbClr val="C0C0C0"/>
                  </a:outerShdw>
                </a:effectLst>
              </a:rPr>
              <a:t>Integration of Wireless Camera with Dummy Projectile</a:t>
            </a:r>
          </a:p>
        </p:txBody>
      </p:sp>
      <p:sp>
        <p:nvSpPr>
          <p:cNvPr id="442" name="Shape 442"/>
          <p:cNvSpPr/>
          <p:nvPr/>
        </p:nvSpPr>
        <p:spPr>
          <a:xfrm>
            <a:off x="457200" y="6462712"/>
            <a:ext cx="2209800" cy="4902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1400">
                <a:solidFill>
                  <a:srgbClr val="262626"/>
                </a:solidFill>
                <a:latin typeface="Times"/>
                <a:ea typeface="Times"/>
                <a:cs typeface="Times"/>
                <a:sym typeface="Times"/>
              </a:rPr>
              <a:t>School of Engineering</a:t>
            </a:r>
            <a:endParaRPr sz="1400">
              <a:solidFill>
                <a:srgbClr val="3333CC"/>
              </a:solidFill>
              <a:latin typeface="Times"/>
              <a:ea typeface="Times"/>
              <a:cs typeface="Times"/>
              <a:sym typeface="Times"/>
            </a:endParaRPr>
          </a:p>
          <a:p>
            <a:pPr lvl="0">
              <a:defRPr sz="1800"/>
            </a:pPr>
            <a:r>
              <a:rPr sz="1400">
                <a:solidFill>
                  <a:srgbClr val="262626"/>
                </a:solidFill>
                <a:latin typeface="Times"/>
                <a:ea typeface="Times"/>
                <a:cs typeface="Times"/>
                <a:sym typeface="Times"/>
              </a:rPr>
              <a:t>University of Bridgeport</a:t>
            </a:r>
          </a:p>
        </p:txBody>
      </p:sp>
      <p:sp>
        <p:nvSpPr>
          <p:cNvPr id="443" name="Shape 443"/>
          <p:cNvSpPr/>
          <p:nvPr>
            <p:ph type="sldNum" sz="quarter" idx="2"/>
          </p:nvPr>
        </p:nvSpPr>
        <p:spPr>
          <a:xfrm>
            <a:off x="8839200" y="6686550"/>
            <a:ext cx="381000" cy="22574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algn="l">
              <a:defRPr sz="1000">
                <a:solidFill>
                  <a:srgbClr val="262626"/>
                </a:solidFill>
              </a:defRPr>
            </a:lvl1pPr>
          </a:lstStyle>
          <a:p>
            <a:pPr lvl="0">
              <a:defRPr sz="1800">
                <a:solidFill>
                  <a:srgbClr val="000000"/>
                </a:solidFill>
              </a:defRPr>
            </a:pPr>
            <a:fld id="{86CB4B4D-7CA3-9044-876B-883B54F8677D}" type="slidenum">
              <a:rPr sz="1000">
                <a:solidFill>
                  <a:srgbClr val="262626"/>
                </a:solidFill>
              </a:rPr>
            </a:fld>
          </a:p>
        </p:txBody>
      </p:sp>
      <p:pic>
        <p:nvPicPr>
          <p:cNvPr id="444" name="image55.png"/>
          <p:cNvPicPr/>
          <p:nvPr/>
        </p:nvPicPr>
        <p:blipFill>
          <a:blip r:embed="rId2">
            <a:extLst/>
          </a:blip>
          <a:stretch>
            <a:fillRect/>
          </a:stretch>
        </p:blipFill>
        <p:spPr>
          <a:xfrm>
            <a:off x="685800" y="1676400"/>
            <a:ext cx="8229600" cy="4572000"/>
          </a:xfrm>
          <a:prstGeom prst="rect">
            <a:avLst/>
          </a:prstGeom>
          <a:ln w="12700">
            <a:miter lim="400000"/>
          </a:ln>
        </p:spPr>
      </p:pic>
    </p:spTree>
  </p:cSld>
  <p:clrMapOvr>
    <a:masterClrMapping/>
  </p:clrMapOvr>
  <p:transition spd="med" advClick="1"/>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6" name="Shape 446"/>
          <p:cNvSpPr/>
          <p:nvPr/>
        </p:nvSpPr>
        <p:spPr>
          <a:xfrm>
            <a:off x="3505200" y="6705600"/>
            <a:ext cx="3124200" cy="2135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a:solidFill>
                  <a:srgbClr val="262626"/>
                </a:solidFill>
                <a:latin typeface="Times"/>
                <a:ea typeface="Times"/>
                <a:cs typeface="Times"/>
                <a:sym typeface="Times"/>
              </a:defRPr>
            </a:lvl1pPr>
          </a:lstStyle>
          <a:p>
            <a:pPr lvl="0">
              <a:defRPr sz="1800">
                <a:solidFill>
                  <a:srgbClr val="000000"/>
                </a:solidFill>
              </a:defRPr>
            </a:pPr>
            <a:r>
              <a:rPr sz="900">
                <a:solidFill>
                  <a:srgbClr val="262626"/>
                </a:solidFill>
              </a:rPr>
              <a:t>Graduate Education &amp; Research Directions – 9.15.2010</a:t>
            </a:r>
          </a:p>
        </p:txBody>
      </p:sp>
      <p:sp>
        <p:nvSpPr>
          <p:cNvPr id="447" name="Shape 447"/>
          <p:cNvSpPr/>
          <p:nvPr>
            <p:ph type="title"/>
          </p:nvPr>
        </p:nvSpPr>
        <p:spPr>
          <a:xfrm>
            <a:off x="457200" y="152400"/>
            <a:ext cx="8534400" cy="1143000"/>
          </a:xfrm>
          <a:prstGeom prst="rect">
            <a:avLst/>
          </a:prstGeom>
        </p:spPr>
        <p:txBody>
          <a:bodyPr lIns="0" tIns="0" rIns="0" bIns="0">
            <a:normAutofit fontScale="100000" lnSpcReduction="0"/>
          </a:bodyPr>
          <a:lstStyle>
            <a:lvl1pPr>
              <a:defRPr b="1" sz="4000">
                <a:solidFill>
                  <a:srgbClr val="FFFFFF"/>
                </a:solidFill>
                <a:effectLst>
                  <a:outerShdw sx="100000" sy="100000" kx="0" ky="0" algn="b" rotWithShape="0" blurRad="38100" dist="38100" dir="2700000">
                    <a:srgbClr val="C0C0C0"/>
                  </a:outerShdw>
                </a:effectLst>
              </a:defRPr>
            </a:lvl1pPr>
          </a:lstStyle>
          <a:p>
            <a:pPr lvl="0">
              <a:defRPr b="0" sz="1800">
                <a:solidFill>
                  <a:srgbClr val="000000"/>
                </a:solidFill>
                <a:effectLst/>
              </a:defRPr>
            </a:pPr>
            <a:r>
              <a:rPr b="1" sz="4000">
                <a:solidFill>
                  <a:srgbClr val="FFFFFF"/>
                </a:solidFill>
                <a:effectLst>
                  <a:outerShdw sx="100000" sy="100000" kx="0" ky="0" algn="b" rotWithShape="0" blurRad="38100" dist="38100" dir="2700000">
                    <a:srgbClr val="C0C0C0"/>
                  </a:outerShdw>
                </a:effectLst>
              </a:rPr>
              <a:t>Demo 1: Wireless Camera Component</a:t>
            </a:r>
          </a:p>
        </p:txBody>
      </p:sp>
      <p:sp>
        <p:nvSpPr>
          <p:cNvPr id="448" name="Shape 448"/>
          <p:cNvSpPr/>
          <p:nvPr/>
        </p:nvSpPr>
        <p:spPr>
          <a:xfrm>
            <a:off x="533400" y="1447800"/>
            <a:ext cx="8686800" cy="213392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buClr>
                <a:srgbClr val="FFC000"/>
              </a:buClr>
              <a:buSzPct val="100000"/>
              <a:buFont typeface="Arial"/>
              <a:buChar char="•"/>
              <a:defRPr sz="1800"/>
            </a:pPr>
            <a:r>
              <a:rPr sz="2200">
                <a:solidFill>
                  <a:srgbClr val="FFC000"/>
                </a:solidFill>
              </a:rPr>
              <a:t> When: February 27, 2009 2:30 PM ~ 3:30 PM</a:t>
            </a:r>
            <a:endParaRPr sz="2200">
              <a:solidFill>
                <a:srgbClr val="FFC000"/>
              </a:solidFill>
            </a:endParaRPr>
          </a:p>
          <a:p>
            <a:pPr lvl="0">
              <a:buClr>
                <a:srgbClr val="FFC000"/>
              </a:buClr>
              <a:buSzPct val="100000"/>
              <a:buFont typeface="Arial"/>
              <a:buChar char="•"/>
              <a:defRPr sz="1800"/>
            </a:pPr>
            <a:r>
              <a:rPr sz="2200">
                <a:solidFill>
                  <a:srgbClr val="FFC000"/>
                </a:solidFill>
              </a:rPr>
              <a:t> Where: Seaside Park, Bridgeport, Connecticut</a:t>
            </a:r>
            <a:endParaRPr sz="2200">
              <a:solidFill>
                <a:srgbClr val="FFC000"/>
              </a:solidFill>
            </a:endParaRPr>
          </a:p>
          <a:p>
            <a:pPr lvl="0">
              <a:buClr>
                <a:srgbClr val="FFC000"/>
              </a:buClr>
              <a:buSzPct val="100000"/>
              <a:buFont typeface="Arial"/>
              <a:buChar char="•"/>
              <a:defRPr sz="1800"/>
            </a:pPr>
            <a:r>
              <a:rPr sz="2200">
                <a:solidFill>
                  <a:srgbClr val="FFC000"/>
                </a:solidFill>
              </a:rPr>
              <a:t> Car 1 (Blue): Base station including laptop, video receiver, </a:t>
            </a:r>
            <a:endParaRPr sz="2200">
              <a:solidFill>
                <a:srgbClr val="FFC000"/>
              </a:solidFill>
            </a:endParaRPr>
          </a:p>
          <a:p>
            <a:pPr lvl="0">
              <a:defRPr sz="1800"/>
            </a:pPr>
            <a:r>
              <a:rPr sz="2200">
                <a:solidFill>
                  <a:srgbClr val="FFC000"/>
                </a:solidFill>
              </a:rPr>
              <a:t>  and converter</a:t>
            </a:r>
            <a:endParaRPr sz="2200">
              <a:solidFill>
                <a:srgbClr val="FFC000"/>
              </a:solidFill>
            </a:endParaRPr>
          </a:p>
          <a:p>
            <a:pPr lvl="0">
              <a:buClr>
                <a:srgbClr val="FFC000"/>
              </a:buClr>
              <a:buSzPct val="100000"/>
              <a:buFont typeface="Arial"/>
              <a:buChar char="•"/>
              <a:defRPr sz="1800"/>
            </a:pPr>
            <a:r>
              <a:rPr sz="2200">
                <a:solidFill>
                  <a:srgbClr val="FFC000"/>
                </a:solidFill>
              </a:rPr>
              <a:t> Car 2 (Red): Dummy projectile including wireless camera and battery</a:t>
            </a:r>
            <a:endParaRPr sz="2200">
              <a:solidFill>
                <a:srgbClr val="FFC000"/>
              </a:solidFill>
            </a:endParaRPr>
          </a:p>
        </p:txBody>
      </p:sp>
      <p:sp>
        <p:nvSpPr>
          <p:cNvPr id="449" name="Shape 449"/>
          <p:cNvSpPr/>
          <p:nvPr/>
        </p:nvSpPr>
        <p:spPr>
          <a:xfrm>
            <a:off x="457200" y="6462712"/>
            <a:ext cx="2209800" cy="4902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1400">
                <a:solidFill>
                  <a:srgbClr val="262626"/>
                </a:solidFill>
                <a:latin typeface="Times"/>
                <a:ea typeface="Times"/>
                <a:cs typeface="Times"/>
                <a:sym typeface="Times"/>
              </a:rPr>
              <a:t>School of Engineering</a:t>
            </a:r>
            <a:endParaRPr sz="1400">
              <a:solidFill>
                <a:srgbClr val="3333CC"/>
              </a:solidFill>
              <a:latin typeface="Times"/>
              <a:ea typeface="Times"/>
              <a:cs typeface="Times"/>
              <a:sym typeface="Times"/>
            </a:endParaRPr>
          </a:p>
          <a:p>
            <a:pPr lvl="0">
              <a:defRPr sz="1800"/>
            </a:pPr>
            <a:r>
              <a:rPr sz="1400">
                <a:solidFill>
                  <a:srgbClr val="262626"/>
                </a:solidFill>
                <a:latin typeface="Times"/>
                <a:ea typeface="Times"/>
                <a:cs typeface="Times"/>
                <a:sym typeface="Times"/>
              </a:rPr>
              <a:t>University of Bridgeport</a:t>
            </a:r>
          </a:p>
        </p:txBody>
      </p:sp>
      <p:sp>
        <p:nvSpPr>
          <p:cNvPr id="450" name="Shape 450"/>
          <p:cNvSpPr/>
          <p:nvPr>
            <p:ph type="sldNum" sz="quarter" idx="2"/>
          </p:nvPr>
        </p:nvSpPr>
        <p:spPr>
          <a:xfrm>
            <a:off x="8839200" y="6686550"/>
            <a:ext cx="381000" cy="22574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algn="l">
              <a:defRPr sz="1000">
                <a:solidFill>
                  <a:srgbClr val="262626"/>
                </a:solidFill>
              </a:defRPr>
            </a:lvl1pPr>
          </a:lstStyle>
          <a:p>
            <a:pPr lvl="0">
              <a:defRPr sz="1800">
                <a:solidFill>
                  <a:srgbClr val="000000"/>
                </a:solidFill>
              </a:defRPr>
            </a:pPr>
            <a:fld id="{86CB4B4D-7CA3-9044-876B-883B54F8677D}" type="slidenum">
              <a:rPr sz="1000">
                <a:solidFill>
                  <a:srgbClr val="262626"/>
                </a:solidFill>
              </a:rPr>
            </a:fld>
          </a:p>
        </p:txBody>
      </p:sp>
      <p:pic>
        <p:nvPicPr>
          <p:cNvPr id="451" name="image56.png"/>
          <p:cNvPicPr/>
          <p:nvPr/>
        </p:nvPicPr>
        <p:blipFill>
          <a:blip r:embed="rId2">
            <a:extLst/>
          </a:blip>
          <a:stretch>
            <a:fillRect/>
          </a:stretch>
        </p:blipFill>
        <p:spPr>
          <a:xfrm>
            <a:off x="1066800" y="3352800"/>
            <a:ext cx="7162800" cy="3106739"/>
          </a:xfrm>
          <a:prstGeom prst="rect">
            <a:avLst/>
          </a:prstGeom>
          <a:ln w="12700">
            <a:miter lim="400000"/>
          </a:ln>
        </p:spPr>
      </p:pic>
    </p:spTree>
  </p:cSld>
  <p:clrMapOvr>
    <a:masterClrMapping/>
  </p:clrMapOvr>
  <p:transition spd="med" advClick="1"/>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3" name="Shape 453"/>
          <p:cNvSpPr/>
          <p:nvPr/>
        </p:nvSpPr>
        <p:spPr>
          <a:xfrm>
            <a:off x="3505200" y="6705600"/>
            <a:ext cx="3124200" cy="2135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a:solidFill>
                  <a:srgbClr val="262626"/>
                </a:solidFill>
                <a:latin typeface="Times"/>
                <a:ea typeface="Times"/>
                <a:cs typeface="Times"/>
                <a:sym typeface="Times"/>
              </a:defRPr>
            </a:lvl1pPr>
          </a:lstStyle>
          <a:p>
            <a:pPr lvl="0">
              <a:defRPr sz="1800">
                <a:solidFill>
                  <a:srgbClr val="000000"/>
                </a:solidFill>
              </a:defRPr>
            </a:pPr>
            <a:r>
              <a:rPr sz="900">
                <a:solidFill>
                  <a:srgbClr val="262626"/>
                </a:solidFill>
              </a:rPr>
              <a:t>Graduate Education &amp; Research Directions – 9.15.2010</a:t>
            </a:r>
          </a:p>
        </p:txBody>
      </p:sp>
      <p:sp>
        <p:nvSpPr>
          <p:cNvPr id="454" name="Shape 454"/>
          <p:cNvSpPr/>
          <p:nvPr>
            <p:ph type="title"/>
          </p:nvPr>
        </p:nvSpPr>
        <p:spPr>
          <a:xfrm>
            <a:off x="457200" y="152400"/>
            <a:ext cx="8229600" cy="1143000"/>
          </a:xfrm>
          <a:prstGeom prst="rect">
            <a:avLst/>
          </a:prstGeom>
        </p:spPr>
        <p:txBody>
          <a:bodyPr lIns="0" tIns="0" rIns="0" bIns="0">
            <a:normAutofit fontScale="100000" lnSpcReduction="0"/>
          </a:bodyPr>
          <a:lstStyle>
            <a:lvl1pPr defTabSz="905255">
              <a:defRPr b="1" sz="3959">
                <a:solidFill>
                  <a:srgbClr val="FFFFFF"/>
                </a:solidFill>
                <a:effectLst>
                  <a:outerShdw sx="100000" sy="100000" kx="0" ky="0" algn="b" rotWithShape="0" blurRad="37719" dist="37719" dir="2700000">
                    <a:srgbClr val="C0C0C0"/>
                  </a:outerShdw>
                </a:effectLst>
              </a:defRPr>
            </a:lvl1pPr>
          </a:lstStyle>
          <a:p>
            <a:pPr lvl="0">
              <a:defRPr b="0" sz="1800">
                <a:solidFill>
                  <a:srgbClr val="000000"/>
                </a:solidFill>
                <a:effectLst/>
              </a:defRPr>
            </a:pPr>
            <a:r>
              <a:rPr b="1" sz="3959">
                <a:solidFill>
                  <a:srgbClr val="FFFFFF"/>
                </a:solidFill>
                <a:effectLst>
                  <a:outerShdw sx="100000" sy="100000" kx="0" ky="0" algn="b" rotWithShape="0" blurRad="37719" dist="37719" dir="2700000">
                    <a:srgbClr val="C0C0C0"/>
                  </a:outerShdw>
                </a:effectLst>
              </a:rPr>
              <a:t>Demo 2:Integration of all components </a:t>
            </a:r>
          </a:p>
        </p:txBody>
      </p:sp>
      <p:sp>
        <p:nvSpPr>
          <p:cNvPr id="455" name="Shape 455"/>
          <p:cNvSpPr/>
          <p:nvPr/>
        </p:nvSpPr>
        <p:spPr>
          <a:xfrm>
            <a:off x="457200" y="1524000"/>
            <a:ext cx="8610600" cy="204406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nSpc>
                <a:spcPct val="90000"/>
              </a:lnSpc>
              <a:buClr>
                <a:srgbClr val="FFC000"/>
              </a:buClr>
              <a:buSzPct val="100000"/>
              <a:buFont typeface="Arial"/>
              <a:buChar char="•"/>
              <a:defRPr sz="1800"/>
            </a:pPr>
            <a:r>
              <a:rPr sz="2400">
                <a:solidFill>
                  <a:srgbClr val="FFC000"/>
                </a:solidFill>
              </a:rPr>
              <a:t> When: March 12, 2009 3:00 PM ~ 4:00 PM</a:t>
            </a:r>
            <a:endParaRPr sz="2400">
              <a:solidFill>
                <a:srgbClr val="FFC000"/>
              </a:solidFill>
            </a:endParaRPr>
          </a:p>
          <a:p>
            <a:pPr lvl="0">
              <a:lnSpc>
                <a:spcPct val="90000"/>
              </a:lnSpc>
              <a:buClr>
                <a:srgbClr val="FFC000"/>
              </a:buClr>
              <a:buSzPct val="100000"/>
              <a:buFont typeface="Arial"/>
              <a:buChar char="•"/>
              <a:defRPr sz="1800"/>
            </a:pPr>
            <a:r>
              <a:rPr sz="2400">
                <a:solidFill>
                  <a:srgbClr val="FFC000"/>
                </a:solidFill>
              </a:rPr>
              <a:t> Where: Wireless Mobile laboratory, University of Bridgeport, CT</a:t>
            </a:r>
            <a:endParaRPr sz="2400">
              <a:solidFill>
                <a:srgbClr val="FFC000"/>
              </a:solidFill>
            </a:endParaRPr>
          </a:p>
          <a:p>
            <a:pPr lvl="0">
              <a:lnSpc>
                <a:spcPct val="90000"/>
              </a:lnSpc>
              <a:buClr>
                <a:srgbClr val="FFC000"/>
              </a:buClr>
              <a:buSzPct val="100000"/>
              <a:buFont typeface="Arial"/>
              <a:buChar char="•"/>
              <a:defRPr sz="1800"/>
            </a:pPr>
            <a:r>
              <a:rPr sz="2400">
                <a:solidFill>
                  <a:srgbClr val="FFC000"/>
                </a:solidFill>
              </a:rPr>
              <a:t> Base Station: control software, displaying and processing software</a:t>
            </a:r>
            <a:endParaRPr sz="2400">
              <a:solidFill>
                <a:srgbClr val="FFC000"/>
              </a:solidFill>
            </a:endParaRPr>
          </a:p>
          <a:p>
            <a:pPr lvl="0">
              <a:lnSpc>
                <a:spcPct val="90000"/>
              </a:lnSpc>
              <a:buClr>
                <a:srgbClr val="FFC000"/>
              </a:buClr>
              <a:buSzPct val="100000"/>
              <a:buFont typeface="Arial"/>
              <a:buChar char="•"/>
              <a:defRPr sz="1800"/>
            </a:pPr>
            <a:r>
              <a:rPr sz="2400">
                <a:solidFill>
                  <a:srgbClr val="FFC000"/>
                </a:solidFill>
              </a:rPr>
              <a:t> Wireless Component: transmitter, receiver, and control motors</a:t>
            </a:r>
            <a:endParaRPr sz="2400">
              <a:solidFill>
                <a:srgbClr val="FFC000"/>
              </a:solidFill>
            </a:endParaRPr>
          </a:p>
          <a:p>
            <a:pPr lvl="0">
              <a:lnSpc>
                <a:spcPct val="90000"/>
              </a:lnSpc>
              <a:buClr>
                <a:srgbClr val="FFC000"/>
              </a:buClr>
              <a:buSzPct val="100000"/>
              <a:buFont typeface="Arial"/>
              <a:buChar char="•"/>
              <a:defRPr sz="1800"/>
            </a:pPr>
            <a:r>
              <a:rPr sz="2400">
                <a:solidFill>
                  <a:srgbClr val="FFC000"/>
                </a:solidFill>
              </a:rPr>
              <a:t> Dummy Projectile: wireless camera and battery</a:t>
            </a:r>
            <a:endParaRPr sz="2400">
              <a:solidFill>
                <a:srgbClr val="FFC000"/>
              </a:solidFill>
            </a:endParaRPr>
          </a:p>
        </p:txBody>
      </p:sp>
      <p:sp>
        <p:nvSpPr>
          <p:cNvPr id="456" name="Shape 456"/>
          <p:cNvSpPr/>
          <p:nvPr/>
        </p:nvSpPr>
        <p:spPr>
          <a:xfrm>
            <a:off x="457200" y="6462712"/>
            <a:ext cx="2209800" cy="4902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1400">
                <a:solidFill>
                  <a:srgbClr val="262626"/>
                </a:solidFill>
                <a:latin typeface="Times"/>
                <a:ea typeface="Times"/>
                <a:cs typeface="Times"/>
                <a:sym typeface="Times"/>
              </a:rPr>
              <a:t>School of Engineering</a:t>
            </a:r>
            <a:endParaRPr sz="1400">
              <a:solidFill>
                <a:srgbClr val="3333CC"/>
              </a:solidFill>
              <a:latin typeface="Times"/>
              <a:ea typeface="Times"/>
              <a:cs typeface="Times"/>
              <a:sym typeface="Times"/>
            </a:endParaRPr>
          </a:p>
          <a:p>
            <a:pPr lvl="0">
              <a:defRPr sz="1800"/>
            </a:pPr>
            <a:r>
              <a:rPr sz="1400">
                <a:solidFill>
                  <a:srgbClr val="262626"/>
                </a:solidFill>
                <a:latin typeface="Times"/>
                <a:ea typeface="Times"/>
                <a:cs typeface="Times"/>
                <a:sym typeface="Times"/>
              </a:rPr>
              <a:t>University of Bridgeport</a:t>
            </a:r>
          </a:p>
        </p:txBody>
      </p:sp>
      <p:sp>
        <p:nvSpPr>
          <p:cNvPr id="457" name="Shape 457"/>
          <p:cNvSpPr/>
          <p:nvPr>
            <p:ph type="sldNum" sz="quarter" idx="2"/>
          </p:nvPr>
        </p:nvSpPr>
        <p:spPr>
          <a:xfrm>
            <a:off x="8839200" y="6686550"/>
            <a:ext cx="381000" cy="22574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algn="l">
              <a:defRPr sz="1000">
                <a:solidFill>
                  <a:srgbClr val="262626"/>
                </a:solidFill>
              </a:defRPr>
            </a:lvl1pPr>
          </a:lstStyle>
          <a:p>
            <a:pPr lvl="0">
              <a:defRPr sz="1800">
                <a:solidFill>
                  <a:srgbClr val="000000"/>
                </a:solidFill>
              </a:defRPr>
            </a:pPr>
            <a:fld id="{86CB4B4D-7CA3-9044-876B-883B54F8677D}" type="slidenum">
              <a:rPr sz="1000">
                <a:solidFill>
                  <a:srgbClr val="262626"/>
                </a:solidFill>
              </a:rPr>
            </a:fld>
          </a:p>
        </p:txBody>
      </p:sp>
      <p:pic>
        <p:nvPicPr>
          <p:cNvPr id="458" name="image57.png"/>
          <p:cNvPicPr/>
          <p:nvPr/>
        </p:nvPicPr>
        <p:blipFill>
          <a:blip r:embed="rId2">
            <a:extLst/>
          </a:blip>
          <a:stretch>
            <a:fillRect/>
          </a:stretch>
        </p:blipFill>
        <p:spPr>
          <a:xfrm>
            <a:off x="838200" y="3352800"/>
            <a:ext cx="7924800" cy="2994025"/>
          </a:xfrm>
          <a:prstGeom prst="rect">
            <a:avLst/>
          </a:prstGeom>
          <a:ln w="12700">
            <a:miter lim="400000"/>
          </a:ln>
        </p:spPr>
      </p:pic>
    </p:spTree>
  </p:cSld>
  <p:clrMapOvr>
    <a:masterClrMapping/>
  </p:clrMapOvr>
  <p:transition spd="med" advClick="1"/>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0" name="Shape 460"/>
          <p:cNvSpPr/>
          <p:nvPr/>
        </p:nvSpPr>
        <p:spPr>
          <a:xfrm>
            <a:off x="3505200" y="6705600"/>
            <a:ext cx="3124200" cy="2135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a:solidFill>
                  <a:srgbClr val="262626"/>
                </a:solidFill>
                <a:latin typeface="Times"/>
                <a:ea typeface="Times"/>
                <a:cs typeface="Times"/>
                <a:sym typeface="Times"/>
              </a:defRPr>
            </a:lvl1pPr>
          </a:lstStyle>
          <a:p>
            <a:pPr lvl="0">
              <a:defRPr sz="1800">
                <a:solidFill>
                  <a:srgbClr val="000000"/>
                </a:solidFill>
              </a:defRPr>
            </a:pPr>
            <a:r>
              <a:rPr sz="900">
                <a:solidFill>
                  <a:srgbClr val="262626"/>
                </a:solidFill>
              </a:rPr>
              <a:t>Graduate Education &amp; Research Directions – 9.15.2010</a:t>
            </a:r>
          </a:p>
        </p:txBody>
      </p:sp>
      <p:sp>
        <p:nvSpPr>
          <p:cNvPr id="461" name="Shape 461"/>
          <p:cNvSpPr/>
          <p:nvPr>
            <p:ph type="title"/>
          </p:nvPr>
        </p:nvSpPr>
        <p:spPr>
          <a:xfrm>
            <a:off x="457200" y="152400"/>
            <a:ext cx="8229600" cy="1143000"/>
          </a:xfrm>
          <a:prstGeom prst="rect">
            <a:avLst/>
          </a:prstGeom>
        </p:spPr>
        <p:txBody>
          <a:bodyPr lIns="0" tIns="0" rIns="0" bIns="0">
            <a:normAutofit fontScale="100000" lnSpcReduction="0"/>
          </a:bodyPr>
          <a:lstStyle>
            <a:lvl1pPr>
              <a:defRPr b="1" sz="4000">
                <a:solidFill>
                  <a:srgbClr val="FFFFFF"/>
                </a:solidFill>
                <a:effectLst>
                  <a:outerShdw sx="100000" sy="100000" kx="0" ky="0" algn="b" rotWithShape="0" blurRad="38100" dist="38100" dir="2700000">
                    <a:srgbClr val="C0C0C0"/>
                  </a:outerShdw>
                </a:effectLst>
              </a:defRPr>
            </a:lvl1pPr>
          </a:lstStyle>
          <a:p>
            <a:pPr lvl="0">
              <a:defRPr b="0" sz="1800">
                <a:solidFill>
                  <a:srgbClr val="000000"/>
                </a:solidFill>
                <a:effectLst/>
              </a:defRPr>
            </a:pPr>
            <a:r>
              <a:rPr b="1" sz="4000">
                <a:solidFill>
                  <a:srgbClr val="FFFFFF"/>
                </a:solidFill>
                <a:effectLst>
                  <a:outerShdw sx="100000" sy="100000" kx="0" ky="0" algn="b" rotWithShape="0" blurRad="38100" dist="38100" dir="2700000">
                    <a:srgbClr val="C0C0C0"/>
                  </a:outerShdw>
                </a:effectLst>
              </a:rPr>
              <a:t>Prototype</a:t>
            </a:r>
          </a:p>
        </p:txBody>
      </p:sp>
      <p:sp>
        <p:nvSpPr>
          <p:cNvPr id="462" name="Shape 462"/>
          <p:cNvSpPr/>
          <p:nvPr/>
        </p:nvSpPr>
        <p:spPr>
          <a:xfrm>
            <a:off x="609600" y="1524000"/>
            <a:ext cx="8458200" cy="332753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2800">
                <a:solidFill>
                  <a:srgbClr val="FFC000"/>
                </a:solidFill>
              </a:rPr>
              <a:t>A prototype was implemented which demonstrates the following functions:</a:t>
            </a:r>
            <a:endParaRPr sz="2800">
              <a:solidFill>
                <a:srgbClr val="FFC000"/>
              </a:solidFill>
            </a:endParaRPr>
          </a:p>
          <a:p>
            <a:pPr lvl="0" marL="533400" indent="-533400">
              <a:buClr>
                <a:srgbClr val="FFC000"/>
              </a:buClr>
              <a:buSzPct val="100000"/>
              <a:buAutoNum type="arabicPeriod" startAt="1"/>
              <a:defRPr sz="1800"/>
            </a:pPr>
            <a:r>
              <a:rPr sz="2800">
                <a:solidFill>
                  <a:srgbClr val="FFC000"/>
                </a:solidFill>
              </a:rPr>
              <a:t>A wireless camera sends a signal to the base station.</a:t>
            </a:r>
            <a:endParaRPr sz="2800">
              <a:solidFill>
                <a:srgbClr val="FFC000"/>
              </a:solidFill>
            </a:endParaRPr>
          </a:p>
          <a:p>
            <a:pPr lvl="0" marL="533400" indent="-533400">
              <a:buClr>
                <a:srgbClr val="FFC000"/>
              </a:buClr>
              <a:buSzPct val="100000"/>
              <a:buAutoNum type="arabicPeriod" startAt="1"/>
              <a:defRPr sz="1800"/>
            </a:pPr>
            <a:r>
              <a:rPr sz="2800">
                <a:solidFill>
                  <a:srgbClr val="FFC000"/>
                </a:solidFill>
              </a:rPr>
              <a:t>The base station sends a wireless signal to the control circuitry of the motors installed in the projectile.</a:t>
            </a:r>
            <a:endParaRPr sz="2800">
              <a:solidFill>
                <a:srgbClr val="FFC000"/>
              </a:solidFill>
            </a:endParaRPr>
          </a:p>
          <a:p>
            <a:pPr lvl="0" marL="533400" indent="-533400">
              <a:buClr>
                <a:srgbClr val="FFC000"/>
              </a:buClr>
              <a:buSzPct val="100000"/>
              <a:buAutoNum type="arabicPeriod" startAt="1"/>
              <a:defRPr sz="1800"/>
            </a:pPr>
            <a:r>
              <a:rPr sz="2800">
                <a:solidFill>
                  <a:srgbClr val="FFC000"/>
                </a:solidFill>
              </a:rPr>
              <a:t>The control circuitry advances the steppers motors forward or backward to control the wings of the projectile.</a:t>
            </a:r>
          </a:p>
        </p:txBody>
      </p:sp>
      <p:sp>
        <p:nvSpPr>
          <p:cNvPr id="463" name="Shape 463"/>
          <p:cNvSpPr/>
          <p:nvPr/>
        </p:nvSpPr>
        <p:spPr>
          <a:xfrm>
            <a:off x="457200" y="6462712"/>
            <a:ext cx="2209800" cy="4902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1400">
                <a:solidFill>
                  <a:srgbClr val="262626"/>
                </a:solidFill>
                <a:latin typeface="Times"/>
                <a:ea typeface="Times"/>
                <a:cs typeface="Times"/>
                <a:sym typeface="Times"/>
              </a:rPr>
              <a:t>School of Engineering</a:t>
            </a:r>
            <a:endParaRPr sz="1400">
              <a:solidFill>
                <a:srgbClr val="3333CC"/>
              </a:solidFill>
              <a:latin typeface="Times"/>
              <a:ea typeface="Times"/>
              <a:cs typeface="Times"/>
              <a:sym typeface="Times"/>
            </a:endParaRPr>
          </a:p>
          <a:p>
            <a:pPr lvl="0">
              <a:defRPr sz="1800"/>
            </a:pPr>
            <a:r>
              <a:rPr sz="1400">
                <a:solidFill>
                  <a:srgbClr val="262626"/>
                </a:solidFill>
                <a:latin typeface="Times"/>
                <a:ea typeface="Times"/>
                <a:cs typeface="Times"/>
                <a:sym typeface="Times"/>
              </a:rPr>
              <a:t>University of Bridgeport</a:t>
            </a:r>
          </a:p>
        </p:txBody>
      </p:sp>
      <p:sp>
        <p:nvSpPr>
          <p:cNvPr id="464" name="Shape 464"/>
          <p:cNvSpPr/>
          <p:nvPr>
            <p:ph type="sldNum" sz="quarter" idx="2"/>
          </p:nvPr>
        </p:nvSpPr>
        <p:spPr>
          <a:xfrm>
            <a:off x="8839200" y="6686550"/>
            <a:ext cx="381000" cy="22574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algn="l">
              <a:defRPr sz="1000">
                <a:solidFill>
                  <a:srgbClr val="262626"/>
                </a:solidFill>
              </a:defRPr>
            </a:lvl1pPr>
          </a:lstStyle>
          <a:p>
            <a:pPr lvl="0">
              <a:defRPr sz="1800">
                <a:solidFill>
                  <a:srgbClr val="000000"/>
                </a:solidFill>
              </a:defRPr>
            </a:pPr>
            <a:fld id="{86CB4B4D-7CA3-9044-876B-883B54F8677D}" type="slidenum">
              <a:rPr sz="1000">
                <a:solidFill>
                  <a:srgbClr val="262626"/>
                </a:solidFill>
              </a:rPr>
            </a:fld>
          </a:p>
        </p:txBody>
      </p:sp>
    </p:spTree>
  </p:cSld>
  <p:clrMapOvr>
    <a:masterClrMapping/>
  </p:clrMapOvr>
  <p:transition spd="med" advClick="1"/>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6" name="Shape 466"/>
          <p:cNvSpPr/>
          <p:nvPr/>
        </p:nvSpPr>
        <p:spPr>
          <a:xfrm>
            <a:off x="3505200" y="6705600"/>
            <a:ext cx="3124200" cy="2135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a:solidFill>
                  <a:srgbClr val="262626"/>
                </a:solidFill>
                <a:latin typeface="Times"/>
                <a:ea typeface="Times"/>
                <a:cs typeface="Times"/>
                <a:sym typeface="Times"/>
              </a:defRPr>
            </a:lvl1pPr>
          </a:lstStyle>
          <a:p>
            <a:pPr lvl="0">
              <a:defRPr sz="1800">
                <a:solidFill>
                  <a:srgbClr val="000000"/>
                </a:solidFill>
              </a:defRPr>
            </a:pPr>
            <a:r>
              <a:rPr sz="900">
                <a:solidFill>
                  <a:srgbClr val="262626"/>
                </a:solidFill>
              </a:rPr>
              <a:t>Graduate Education &amp; Research Directions – 9.15.2010</a:t>
            </a:r>
          </a:p>
        </p:txBody>
      </p:sp>
      <p:sp>
        <p:nvSpPr>
          <p:cNvPr id="467" name="Shape 467"/>
          <p:cNvSpPr/>
          <p:nvPr>
            <p:ph type="title"/>
          </p:nvPr>
        </p:nvSpPr>
        <p:spPr>
          <a:xfrm>
            <a:off x="457200" y="304800"/>
            <a:ext cx="8229600" cy="1143000"/>
          </a:xfrm>
          <a:prstGeom prst="rect">
            <a:avLst/>
          </a:prstGeom>
        </p:spPr>
        <p:txBody>
          <a:bodyPr lIns="0" tIns="0" rIns="0" bIns="0">
            <a:normAutofit fontScale="100000" lnSpcReduction="0"/>
          </a:bodyPr>
          <a:lstStyle>
            <a:lvl1pPr>
              <a:defRPr sz="4800">
                <a:solidFill>
                  <a:srgbClr val="FFFFFF"/>
                </a:solidFill>
              </a:defRPr>
            </a:lvl1pPr>
          </a:lstStyle>
          <a:p>
            <a:pPr lvl="0">
              <a:defRPr sz="1800">
                <a:solidFill>
                  <a:srgbClr val="000000"/>
                </a:solidFill>
              </a:defRPr>
            </a:pPr>
            <a:r>
              <a:rPr sz="4800">
                <a:solidFill>
                  <a:srgbClr val="FFFFFF"/>
                </a:solidFill>
              </a:rPr>
              <a:t>Faculty</a:t>
            </a:r>
          </a:p>
        </p:txBody>
      </p:sp>
      <p:sp>
        <p:nvSpPr>
          <p:cNvPr id="468" name="Shape 468"/>
          <p:cNvSpPr/>
          <p:nvPr/>
        </p:nvSpPr>
        <p:spPr>
          <a:xfrm>
            <a:off x="609600" y="2133600"/>
            <a:ext cx="8229600" cy="386943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285750" indent="-285750" algn="just">
              <a:lnSpc>
                <a:spcPct val="90000"/>
              </a:lnSpc>
              <a:spcBef>
                <a:spcPts val="400"/>
              </a:spcBef>
              <a:buClr>
                <a:srgbClr val="FFC000"/>
              </a:buClr>
              <a:buSzPct val="100000"/>
              <a:buChar char="•"/>
              <a:defRPr sz="1800"/>
            </a:pPr>
            <a:r>
              <a:rPr sz="2000">
                <a:solidFill>
                  <a:srgbClr val="FFC000"/>
                </a:solidFill>
              </a:rPr>
              <a:t>The School of Engineering currently has more than 75 full and part time faculty members. The number of full time faculty has doubled in the past two years. </a:t>
            </a:r>
            <a:endParaRPr sz="2000">
              <a:solidFill>
                <a:srgbClr val="FFC000"/>
              </a:solidFill>
            </a:endParaRPr>
          </a:p>
          <a:p>
            <a:pPr lvl="0" marL="342900" indent="-342900" algn="just">
              <a:lnSpc>
                <a:spcPct val="90000"/>
              </a:lnSpc>
              <a:spcBef>
                <a:spcPts val="500"/>
              </a:spcBef>
              <a:buClr>
                <a:srgbClr val="FFC000"/>
              </a:buClr>
              <a:buSzPct val="100000"/>
              <a:buChar char="•"/>
              <a:defRPr sz="1800"/>
            </a:pPr>
            <a:endParaRPr sz="2000">
              <a:solidFill>
                <a:srgbClr val="FFC000"/>
              </a:solidFill>
            </a:endParaRPr>
          </a:p>
          <a:p>
            <a:pPr lvl="0" marL="285750" indent="-285750" algn="just">
              <a:lnSpc>
                <a:spcPct val="90000"/>
              </a:lnSpc>
              <a:spcBef>
                <a:spcPts val="400"/>
              </a:spcBef>
              <a:buClr>
                <a:srgbClr val="FFC000"/>
              </a:buClr>
              <a:buSzPct val="100000"/>
              <a:buChar char="•"/>
              <a:defRPr sz="1800"/>
            </a:pPr>
            <a:r>
              <a:rPr sz="2000">
                <a:solidFill>
                  <a:srgbClr val="FFC000"/>
                </a:solidFill>
              </a:rPr>
              <a:t>The School of Engineering faculty have produced more than a dozen books in the past two years on topics varying from Engineering Education, Computing Sciences and Software Engineering, E-Learning, Instruction Technology, Algorithms and Techniques in Automation, Robotics, Industrial Electronics,  Telecommunications, Information Technology and Strategic Sourcing and Outsourcing.</a:t>
            </a:r>
            <a:endParaRPr sz="2000">
              <a:solidFill>
                <a:srgbClr val="FFC000"/>
              </a:solidFill>
            </a:endParaRPr>
          </a:p>
          <a:p>
            <a:pPr lvl="0" marL="342900" indent="-342900" algn="just">
              <a:lnSpc>
                <a:spcPct val="90000"/>
              </a:lnSpc>
              <a:spcBef>
                <a:spcPts val="500"/>
              </a:spcBef>
              <a:buClr>
                <a:srgbClr val="FFC000"/>
              </a:buClr>
              <a:buSzPct val="100000"/>
              <a:buChar char="•"/>
              <a:defRPr sz="1800"/>
            </a:pPr>
            <a:endParaRPr sz="2000">
              <a:solidFill>
                <a:srgbClr val="FFC000"/>
              </a:solidFill>
            </a:endParaRPr>
          </a:p>
          <a:p>
            <a:pPr lvl="0" marL="285750" indent="-285750" algn="just">
              <a:lnSpc>
                <a:spcPct val="90000"/>
              </a:lnSpc>
              <a:spcBef>
                <a:spcPts val="500"/>
              </a:spcBef>
              <a:buClr>
                <a:srgbClr val="FFC000"/>
              </a:buClr>
              <a:buSzPct val="100000"/>
              <a:buChar char="•"/>
              <a:defRPr sz="1800"/>
            </a:pPr>
            <a:r>
              <a:rPr sz="2000">
                <a:solidFill>
                  <a:srgbClr val="FFC000"/>
                </a:solidFill>
              </a:rPr>
              <a:t>The number of faculty and student scholarly publications in world-class academic conferences and journals in the last three years has been over 400.</a:t>
            </a:r>
            <a:r>
              <a:rPr sz="2400">
                <a:solidFill>
                  <a:srgbClr val="FFC000"/>
                </a:solidFill>
              </a:rPr>
              <a:t> </a:t>
            </a:r>
          </a:p>
        </p:txBody>
      </p:sp>
      <p:pic>
        <p:nvPicPr>
          <p:cNvPr id="469" name="image58.jpeg" descr="100_0521"/>
          <p:cNvPicPr/>
          <p:nvPr/>
        </p:nvPicPr>
        <p:blipFill>
          <a:blip r:embed="rId2">
            <a:extLst/>
          </a:blip>
          <a:stretch>
            <a:fillRect/>
          </a:stretch>
        </p:blipFill>
        <p:spPr>
          <a:xfrm>
            <a:off x="0" y="0"/>
            <a:ext cx="2209800" cy="1657350"/>
          </a:xfrm>
          <a:prstGeom prst="rect">
            <a:avLst/>
          </a:prstGeom>
          <a:ln w="12700">
            <a:miter lim="400000"/>
          </a:ln>
        </p:spPr>
      </p:pic>
      <p:pic>
        <p:nvPicPr>
          <p:cNvPr id="470" name="image59.jpeg" descr="UB1"/>
          <p:cNvPicPr/>
          <p:nvPr/>
        </p:nvPicPr>
        <p:blipFill>
          <a:blip r:embed="rId3">
            <a:extLst/>
          </a:blip>
          <a:stretch>
            <a:fillRect/>
          </a:stretch>
        </p:blipFill>
        <p:spPr>
          <a:xfrm>
            <a:off x="6934200" y="0"/>
            <a:ext cx="2209800" cy="1655764"/>
          </a:xfrm>
          <a:prstGeom prst="rect">
            <a:avLst/>
          </a:prstGeom>
          <a:ln w="12700">
            <a:miter lim="400000"/>
          </a:ln>
        </p:spPr>
      </p:pic>
      <p:sp>
        <p:nvSpPr>
          <p:cNvPr id="471" name="Shape 471"/>
          <p:cNvSpPr/>
          <p:nvPr/>
        </p:nvSpPr>
        <p:spPr>
          <a:xfrm>
            <a:off x="457200" y="6462712"/>
            <a:ext cx="2209800" cy="4902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1400">
                <a:solidFill>
                  <a:srgbClr val="262626"/>
                </a:solidFill>
                <a:latin typeface="Times"/>
                <a:ea typeface="Times"/>
                <a:cs typeface="Times"/>
                <a:sym typeface="Times"/>
              </a:rPr>
              <a:t>School of Engineering</a:t>
            </a:r>
            <a:endParaRPr sz="1400">
              <a:solidFill>
                <a:srgbClr val="3333CC"/>
              </a:solidFill>
              <a:latin typeface="Times"/>
              <a:ea typeface="Times"/>
              <a:cs typeface="Times"/>
              <a:sym typeface="Times"/>
            </a:endParaRPr>
          </a:p>
          <a:p>
            <a:pPr lvl="0">
              <a:defRPr sz="1800"/>
            </a:pPr>
            <a:r>
              <a:rPr sz="1400">
                <a:solidFill>
                  <a:srgbClr val="262626"/>
                </a:solidFill>
                <a:latin typeface="Times"/>
                <a:ea typeface="Times"/>
                <a:cs typeface="Times"/>
                <a:sym typeface="Times"/>
              </a:rPr>
              <a:t>University of Bridgeport</a:t>
            </a:r>
          </a:p>
        </p:txBody>
      </p:sp>
      <p:sp>
        <p:nvSpPr>
          <p:cNvPr id="472" name="Shape 472"/>
          <p:cNvSpPr/>
          <p:nvPr>
            <p:ph type="sldNum" sz="quarter" idx="2"/>
          </p:nvPr>
        </p:nvSpPr>
        <p:spPr>
          <a:xfrm>
            <a:off x="8839200" y="6686550"/>
            <a:ext cx="381000" cy="22574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algn="l">
              <a:defRPr sz="1000">
                <a:solidFill>
                  <a:srgbClr val="262626"/>
                </a:solidFill>
              </a:defRPr>
            </a:lvl1pPr>
          </a:lstStyle>
          <a:p>
            <a:pPr lvl="0">
              <a:defRPr sz="1800">
                <a:solidFill>
                  <a:srgbClr val="000000"/>
                </a:solidFill>
              </a:defRPr>
            </a:pPr>
            <a:fld id="{86CB4B4D-7CA3-9044-876B-883B54F8677D}" type="slidenum">
              <a:rPr sz="1000">
                <a:solidFill>
                  <a:srgbClr val="262626"/>
                </a:solidFill>
              </a:rPr>
            </a:fld>
          </a:p>
        </p:txBody>
      </p:sp>
    </p:spTree>
  </p:cSld>
  <p:clrMapOvr>
    <a:masterClrMapping/>
  </p:clrMapOvr>
  <p:transition spd="med" advClick="1"/>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4" name="Shape 474"/>
          <p:cNvSpPr/>
          <p:nvPr/>
        </p:nvSpPr>
        <p:spPr>
          <a:xfrm>
            <a:off x="3505200" y="6705600"/>
            <a:ext cx="3124200" cy="2135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a:solidFill>
                  <a:srgbClr val="262626"/>
                </a:solidFill>
                <a:latin typeface="Times"/>
                <a:ea typeface="Times"/>
                <a:cs typeface="Times"/>
                <a:sym typeface="Times"/>
              </a:defRPr>
            </a:lvl1pPr>
          </a:lstStyle>
          <a:p>
            <a:pPr lvl="0">
              <a:defRPr sz="1800">
                <a:solidFill>
                  <a:srgbClr val="000000"/>
                </a:solidFill>
              </a:defRPr>
            </a:pPr>
            <a:r>
              <a:rPr sz="900">
                <a:solidFill>
                  <a:srgbClr val="262626"/>
                </a:solidFill>
              </a:rPr>
              <a:t>Graduate Education &amp; Research Directions – 9.15.2010</a:t>
            </a:r>
          </a:p>
        </p:txBody>
      </p:sp>
      <p:sp>
        <p:nvSpPr>
          <p:cNvPr id="475" name="Shape 475"/>
          <p:cNvSpPr/>
          <p:nvPr/>
        </p:nvSpPr>
        <p:spPr>
          <a:xfrm>
            <a:off x="0" y="242888"/>
            <a:ext cx="4648200" cy="6705601"/>
          </a:xfrm>
          <a:prstGeom prst="rect">
            <a:avLst/>
          </a:prstGeom>
          <a:solidFill>
            <a:srgbClr val="CCCCFF"/>
          </a:solidFill>
          <a:ln w="12700">
            <a:miter lim="400000"/>
          </a:ln>
        </p:spPr>
        <p:txBody>
          <a:bodyPr lIns="0" tIns="0" rIns="0" bIns="0" anchor="ctr"/>
          <a:lstStyle/>
          <a:p>
            <a:pPr lvl="0" algn="ctr"/>
          </a:p>
        </p:txBody>
      </p:sp>
      <p:sp>
        <p:nvSpPr>
          <p:cNvPr id="476" name="Shape 476"/>
          <p:cNvSpPr/>
          <p:nvPr/>
        </p:nvSpPr>
        <p:spPr>
          <a:xfrm>
            <a:off x="0" y="0"/>
            <a:ext cx="9144000" cy="838200"/>
          </a:xfrm>
          <a:prstGeom prst="rect">
            <a:avLst/>
          </a:prstGeom>
          <a:solidFill>
            <a:srgbClr val="000066"/>
          </a:solidFill>
          <a:ln w="12700">
            <a:miter lim="400000"/>
          </a:ln>
        </p:spPr>
        <p:txBody>
          <a:bodyPr lIns="0" tIns="0" rIns="0" bIns="0" anchor="ctr"/>
          <a:lstStyle/>
          <a:p>
            <a:pPr lvl="0"/>
          </a:p>
        </p:txBody>
      </p:sp>
      <p:pic>
        <p:nvPicPr>
          <p:cNvPr id="477" name="image22.jpeg" descr="ublogoViolet"/>
          <p:cNvPicPr/>
          <p:nvPr/>
        </p:nvPicPr>
        <p:blipFill>
          <a:blip r:embed="rId2">
            <a:extLst/>
          </a:blip>
          <a:stretch>
            <a:fillRect/>
          </a:stretch>
        </p:blipFill>
        <p:spPr>
          <a:xfrm>
            <a:off x="5562600" y="3319462"/>
            <a:ext cx="2741614" cy="2624138"/>
          </a:xfrm>
          <a:prstGeom prst="rect">
            <a:avLst/>
          </a:prstGeom>
          <a:ln w="12700">
            <a:miter lim="400000"/>
          </a:ln>
        </p:spPr>
      </p:pic>
      <p:pic>
        <p:nvPicPr>
          <p:cNvPr id="478" name="image60.jpeg" descr="campus05a"/>
          <p:cNvPicPr/>
          <p:nvPr/>
        </p:nvPicPr>
        <p:blipFill>
          <a:blip r:embed="rId3">
            <a:extLst/>
          </a:blip>
          <a:srcRect l="1601" t="2361" r="2799" b="2951"/>
          <a:stretch>
            <a:fillRect/>
          </a:stretch>
        </p:blipFill>
        <p:spPr>
          <a:xfrm>
            <a:off x="114300" y="2747963"/>
            <a:ext cx="2260601" cy="1517651"/>
          </a:xfrm>
          <a:prstGeom prst="rect">
            <a:avLst/>
          </a:prstGeom>
          <a:ln w="12700">
            <a:miter lim="400000"/>
          </a:ln>
          <a:effectLst>
            <a:outerShdw sx="100000" sy="100000" kx="0" ky="0" algn="b" rotWithShape="0" blurRad="190500" dist="0" dir="0">
              <a:srgbClr val="000000">
                <a:alpha val="70000"/>
              </a:srgbClr>
            </a:outerShdw>
          </a:effectLst>
        </p:spPr>
      </p:pic>
      <p:pic>
        <p:nvPicPr>
          <p:cNvPr id="479" name="image61.jpeg" descr="IMAGE19"/>
          <p:cNvPicPr/>
          <p:nvPr/>
        </p:nvPicPr>
        <p:blipFill>
          <a:blip r:embed="rId4">
            <a:extLst/>
          </a:blip>
          <a:srcRect l="10980" t="3986" r="8820" b="3188"/>
          <a:stretch>
            <a:fillRect/>
          </a:stretch>
        </p:blipFill>
        <p:spPr>
          <a:xfrm>
            <a:off x="109537" y="4413250"/>
            <a:ext cx="2257426" cy="1768476"/>
          </a:xfrm>
          <a:prstGeom prst="rect">
            <a:avLst/>
          </a:prstGeom>
          <a:ln w="12700">
            <a:miter lim="400000"/>
          </a:ln>
          <a:effectLst>
            <a:outerShdw sx="100000" sy="100000" kx="0" ky="0" algn="b" rotWithShape="0" blurRad="190500" dist="0" dir="0">
              <a:srgbClr val="000000">
                <a:alpha val="70000"/>
              </a:srgbClr>
            </a:outerShdw>
          </a:effectLst>
        </p:spPr>
      </p:pic>
      <p:pic>
        <p:nvPicPr>
          <p:cNvPr id="480" name="image62.jpeg" descr="campus11"/>
          <p:cNvPicPr/>
          <p:nvPr/>
        </p:nvPicPr>
        <p:blipFill>
          <a:blip r:embed="rId5">
            <a:extLst/>
          </a:blip>
          <a:srcRect l="0" t="3423" r="17036" b="2737"/>
          <a:stretch>
            <a:fillRect/>
          </a:stretch>
        </p:blipFill>
        <p:spPr>
          <a:xfrm>
            <a:off x="2478088" y="2743200"/>
            <a:ext cx="2017712" cy="3429000"/>
          </a:xfrm>
          <a:prstGeom prst="rect">
            <a:avLst/>
          </a:prstGeom>
          <a:ln w="12700">
            <a:miter lim="400000"/>
          </a:ln>
          <a:effectLst>
            <a:outerShdw sx="100000" sy="100000" kx="0" ky="0" algn="b" rotWithShape="0" blurRad="190500" dist="0" dir="0">
              <a:srgbClr val="000000">
                <a:alpha val="70000"/>
              </a:srgbClr>
            </a:outerShdw>
          </a:effectLst>
        </p:spPr>
      </p:pic>
      <p:sp>
        <p:nvSpPr>
          <p:cNvPr id="481" name="Shape 481"/>
          <p:cNvSpPr/>
          <p:nvPr/>
        </p:nvSpPr>
        <p:spPr>
          <a:xfrm>
            <a:off x="4876800" y="1196975"/>
            <a:ext cx="3962400" cy="143861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5000"/>
              </a:lnSpc>
              <a:spcBef>
                <a:spcPts val="1300"/>
              </a:spcBef>
              <a:defRPr b="1" sz="3200">
                <a:solidFill>
                  <a:srgbClr val="000099"/>
                </a:solidFill>
                <a:effectLst>
                  <a:outerShdw sx="100000" sy="100000" kx="0" ky="0" algn="b" rotWithShape="0" blurRad="38100" dist="38100" dir="2700000">
                    <a:srgbClr val="000000"/>
                  </a:outerShdw>
                </a:effectLst>
              </a:defRPr>
            </a:lvl1pPr>
          </a:lstStyle>
          <a:p>
            <a:pPr lvl="0">
              <a:defRPr b="0" sz="1800">
                <a:solidFill>
                  <a:srgbClr val="000000"/>
                </a:solidFill>
                <a:effectLst/>
              </a:defRPr>
            </a:pPr>
            <a:r>
              <a:rPr b="1" sz="3200">
                <a:solidFill>
                  <a:srgbClr val="000099"/>
                </a:solidFill>
                <a:effectLst>
                  <a:outerShdw sx="100000" sy="100000" kx="0" ky="0" algn="b" rotWithShape="0" blurRad="38100" dist="38100" dir="2700000">
                    <a:srgbClr val="000000"/>
                  </a:outerShdw>
                </a:effectLst>
              </a:rPr>
              <a:t>See you next year at the University of Bridgeport!</a:t>
            </a:r>
          </a:p>
        </p:txBody>
      </p:sp>
      <p:sp>
        <p:nvSpPr>
          <p:cNvPr id="482" name="Shape 482"/>
          <p:cNvSpPr/>
          <p:nvPr/>
        </p:nvSpPr>
        <p:spPr>
          <a:xfrm>
            <a:off x="0" y="1066800"/>
            <a:ext cx="4648200" cy="1355243"/>
          </a:xfrm>
          <a:prstGeom prst="rect">
            <a:avLst/>
          </a:prstGeom>
          <a:ln w="12700">
            <a:miter lim="400000"/>
          </a:ln>
          <a:extLst>
            <a:ext uri="{C572A759-6A51-4108-AA02-DFA0A04FC94B}">
              <ma14:wrappingTextBoxFlag xmlns:ma14="http://schemas.microsoft.com/office/mac/drawingml/2011/main" val="1"/>
            </a:ext>
          </a:extLst>
        </p:spPr>
        <p:txBody>
          <a:bodyPr lIns="46037" tIns="46037" rIns="46037" bIns="46037">
            <a:spAutoFit/>
          </a:bodyPr>
          <a:lstStyle/>
          <a:p>
            <a:pPr lvl="0">
              <a:lnSpc>
                <a:spcPct val="85000"/>
              </a:lnSpc>
              <a:spcBef>
                <a:spcPts val="300"/>
              </a:spcBef>
              <a:defRPr sz="1800"/>
            </a:pPr>
            <a:r>
              <a:rPr b="1" sz="1300"/>
              <a:t>Dr. Tarek Sobh</a:t>
            </a:r>
            <a:endParaRPr b="1" sz="1300"/>
          </a:p>
          <a:p>
            <a:pPr lvl="0">
              <a:lnSpc>
                <a:spcPct val="85000"/>
              </a:lnSpc>
              <a:spcBef>
                <a:spcPts val="300"/>
              </a:spcBef>
              <a:defRPr sz="1800"/>
            </a:pPr>
            <a:r>
              <a:rPr b="1" sz="1300"/>
              <a:t>Vice President Graduate Studies and Research Division &amp;</a:t>
            </a:r>
            <a:endParaRPr b="1" sz="1300"/>
          </a:p>
          <a:p>
            <a:pPr lvl="0">
              <a:lnSpc>
                <a:spcPct val="85000"/>
              </a:lnSpc>
              <a:spcBef>
                <a:spcPts val="300"/>
              </a:spcBef>
              <a:defRPr sz="1800"/>
            </a:pPr>
            <a:r>
              <a:rPr b="1" sz="1300"/>
              <a:t>Dean, School of Engineering</a:t>
            </a:r>
            <a:endParaRPr b="1" sz="1300"/>
          </a:p>
          <a:p>
            <a:pPr lvl="0">
              <a:lnSpc>
                <a:spcPct val="85000"/>
              </a:lnSpc>
              <a:spcBef>
                <a:spcPts val="300"/>
              </a:spcBef>
              <a:defRPr sz="1800"/>
            </a:pPr>
            <a:r>
              <a:rPr b="1" sz="1300"/>
              <a:t>Distinguished Professor of Engineering &amp; Computer Science</a:t>
            </a:r>
            <a:endParaRPr b="1" sz="1300"/>
          </a:p>
          <a:p>
            <a:pPr lvl="0">
              <a:lnSpc>
                <a:spcPct val="85000"/>
              </a:lnSpc>
              <a:spcBef>
                <a:spcPts val="300"/>
              </a:spcBef>
              <a:defRPr sz="1800"/>
            </a:pPr>
            <a:r>
              <a:rPr b="1" sz="1300"/>
              <a:t>University of Bridgeport</a:t>
            </a:r>
            <a:endParaRPr b="1" sz="1300"/>
          </a:p>
          <a:p>
            <a:pPr lvl="0">
              <a:lnSpc>
                <a:spcPct val="85000"/>
              </a:lnSpc>
              <a:spcBef>
                <a:spcPts val="300"/>
              </a:spcBef>
              <a:defRPr sz="1800"/>
            </a:pPr>
            <a:r>
              <a:rPr b="1" sz="1300"/>
              <a:t>E-Mail: sobh@bridgeport.edu</a:t>
            </a:r>
          </a:p>
        </p:txBody>
      </p:sp>
      <p:sp>
        <p:nvSpPr>
          <p:cNvPr id="483" name="Shape 483"/>
          <p:cNvSpPr/>
          <p:nvPr/>
        </p:nvSpPr>
        <p:spPr>
          <a:xfrm>
            <a:off x="-76200" y="6462712"/>
            <a:ext cx="2209800" cy="4902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1400">
                <a:solidFill>
                  <a:srgbClr val="262626"/>
                </a:solidFill>
                <a:latin typeface="Times"/>
                <a:ea typeface="Times"/>
                <a:cs typeface="Times"/>
                <a:sym typeface="Times"/>
              </a:rPr>
              <a:t>School of Engineering</a:t>
            </a:r>
            <a:endParaRPr sz="1400">
              <a:solidFill>
                <a:srgbClr val="3333CC"/>
              </a:solidFill>
              <a:latin typeface="Times"/>
              <a:ea typeface="Times"/>
              <a:cs typeface="Times"/>
              <a:sym typeface="Times"/>
            </a:endParaRPr>
          </a:p>
          <a:p>
            <a:pPr lvl="0">
              <a:defRPr sz="1800"/>
            </a:pPr>
            <a:r>
              <a:rPr sz="1400">
                <a:solidFill>
                  <a:srgbClr val="262626"/>
                </a:solidFill>
                <a:latin typeface="Times"/>
                <a:ea typeface="Times"/>
                <a:cs typeface="Times"/>
                <a:sym typeface="Times"/>
              </a:rPr>
              <a:t>University of Bridgeport</a:t>
            </a:r>
          </a:p>
        </p:txBody>
      </p:sp>
      <p:sp>
        <p:nvSpPr>
          <p:cNvPr id="484" name="Shape 484"/>
          <p:cNvSpPr/>
          <p:nvPr>
            <p:ph type="sldNum" sz="quarter" idx="2"/>
          </p:nvPr>
        </p:nvSpPr>
        <p:spPr>
          <a:xfrm>
            <a:off x="8839200" y="6686550"/>
            <a:ext cx="381000" cy="22574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algn="l">
              <a:defRPr sz="1000">
                <a:solidFill>
                  <a:srgbClr val="262626"/>
                </a:solidFill>
              </a:defRPr>
            </a:lvl1pPr>
          </a:lstStyle>
          <a:p>
            <a:pPr lvl="0">
              <a:defRPr sz="1800">
                <a:solidFill>
                  <a:srgbClr val="000000"/>
                </a:solidFill>
              </a:defRPr>
            </a:pPr>
            <a:fld id="{86CB4B4D-7CA3-9044-876B-883B54F8677D}" type="slidenum">
              <a:rPr sz="1000">
                <a:solidFill>
                  <a:srgbClr val="262626"/>
                </a:solidFill>
              </a:rPr>
            </a:fld>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6" name="Shape 106"/>
          <p:cNvSpPr/>
          <p:nvPr/>
        </p:nvSpPr>
        <p:spPr>
          <a:xfrm>
            <a:off x="3505200" y="6705600"/>
            <a:ext cx="3124200" cy="2135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a:solidFill>
                  <a:srgbClr val="262626"/>
                </a:solidFill>
                <a:latin typeface="Times"/>
                <a:ea typeface="Times"/>
                <a:cs typeface="Times"/>
                <a:sym typeface="Times"/>
              </a:defRPr>
            </a:lvl1pPr>
          </a:lstStyle>
          <a:p>
            <a:pPr lvl="0">
              <a:defRPr sz="1800">
                <a:solidFill>
                  <a:srgbClr val="000000"/>
                </a:solidFill>
              </a:defRPr>
            </a:pPr>
            <a:r>
              <a:rPr sz="900">
                <a:solidFill>
                  <a:srgbClr val="262626"/>
                </a:solidFill>
              </a:rPr>
              <a:t>Graduate Education &amp; Research Directions – 9.15.2010</a:t>
            </a:r>
          </a:p>
        </p:txBody>
      </p:sp>
      <p:sp>
        <p:nvSpPr>
          <p:cNvPr id="107" name="Shape 107"/>
          <p:cNvSpPr/>
          <p:nvPr>
            <p:ph type="title"/>
          </p:nvPr>
        </p:nvSpPr>
        <p:spPr>
          <a:xfrm>
            <a:off x="685800" y="152400"/>
            <a:ext cx="8077200" cy="762000"/>
          </a:xfrm>
          <a:prstGeom prst="rect">
            <a:avLst/>
          </a:prstGeom>
        </p:spPr>
        <p:txBody>
          <a:bodyPr lIns="0" tIns="0" rIns="0" bIns="0">
            <a:normAutofit fontScale="100000" lnSpcReduction="0"/>
          </a:bodyPr>
          <a:lstStyle>
            <a:lvl1pPr>
              <a:lnSpc>
                <a:spcPct val="70000"/>
              </a:lnSpc>
              <a:defRPr b="1" sz="3600">
                <a:solidFill>
                  <a:srgbClr val="FFFFFF"/>
                </a:solidFill>
              </a:defRPr>
            </a:lvl1pPr>
          </a:lstStyle>
          <a:p>
            <a:pPr lvl="0">
              <a:defRPr b="0" sz="1800">
                <a:solidFill>
                  <a:srgbClr val="000000"/>
                </a:solidFill>
              </a:defRPr>
            </a:pPr>
            <a:r>
              <a:rPr b="1" sz="3600">
                <a:solidFill>
                  <a:srgbClr val="FFFFFF"/>
                </a:solidFill>
              </a:rPr>
              <a:t>Central Issues in Education / Research</a:t>
            </a:r>
          </a:p>
        </p:txBody>
      </p:sp>
      <p:sp>
        <p:nvSpPr>
          <p:cNvPr id="108" name="Shape 108"/>
          <p:cNvSpPr/>
          <p:nvPr/>
        </p:nvSpPr>
        <p:spPr>
          <a:xfrm>
            <a:off x="1996635" y="700087"/>
            <a:ext cx="5576180" cy="48273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b="1" sz="2800">
                <a:solidFill>
                  <a:srgbClr val="FFFFFF"/>
                </a:solidFill>
              </a:defRPr>
            </a:lvl1pPr>
          </a:lstStyle>
          <a:p>
            <a:pPr lvl="0">
              <a:defRPr b="0" sz="1800">
                <a:solidFill>
                  <a:srgbClr val="000000"/>
                </a:solidFill>
              </a:defRPr>
            </a:pPr>
            <a:r>
              <a:rPr b="1" sz="2800">
                <a:solidFill>
                  <a:srgbClr val="FFFFFF"/>
                </a:solidFill>
              </a:rPr>
              <a:t> The Twenty-First Century (Cont’d)</a:t>
            </a:r>
          </a:p>
        </p:txBody>
      </p:sp>
      <p:sp>
        <p:nvSpPr>
          <p:cNvPr id="109" name="Shape 109"/>
          <p:cNvSpPr/>
          <p:nvPr>
            <p:ph type="body" idx="1"/>
          </p:nvPr>
        </p:nvSpPr>
        <p:spPr>
          <a:xfrm>
            <a:off x="990600" y="1524000"/>
            <a:ext cx="7772400" cy="4114800"/>
          </a:xfrm>
          <a:prstGeom prst="rect">
            <a:avLst/>
          </a:prstGeom>
        </p:spPr>
        <p:txBody>
          <a:bodyPr lIns="0" tIns="0" rIns="0" bIns="0">
            <a:normAutofit fontScale="100000" lnSpcReduction="0"/>
          </a:bodyPr>
          <a:lstStyle/>
          <a:p>
            <a:pPr lvl="0" marL="257175" indent="-257175">
              <a:lnSpc>
                <a:spcPct val="90000"/>
              </a:lnSpc>
              <a:spcBef>
                <a:spcPts val="500"/>
              </a:spcBef>
              <a:buClr>
                <a:srgbClr val="FFFFFF"/>
              </a:buClr>
              <a:defRPr sz="1800"/>
            </a:pPr>
            <a:r>
              <a:rPr b="1" sz="2400">
                <a:solidFill>
                  <a:srgbClr val="FFCC00"/>
                </a:solidFill>
              </a:rPr>
              <a:t>Socialization of Learning</a:t>
            </a:r>
            <a:endParaRPr b="1" sz="2400">
              <a:solidFill>
                <a:srgbClr val="FFCC00"/>
              </a:solidFill>
            </a:endParaRPr>
          </a:p>
          <a:p>
            <a:pPr lvl="1" marL="702128" indent="-244928">
              <a:lnSpc>
                <a:spcPct val="90000"/>
              </a:lnSpc>
              <a:spcBef>
                <a:spcPts val="500"/>
              </a:spcBef>
              <a:buClr>
                <a:srgbClr val="FFFFFF"/>
              </a:buClr>
              <a:defRPr sz="1800"/>
            </a:pPr>
            <a:r>
              <a:rPr sz="2400">
                <a:solidFill>
                  <a:srgbClr val="FFFFFF"/>
                </a:solidFill>
              </a:rPr>
              <a:t>Student Centered Learning Activities</a:t>
            </a:r>
            <a:endParaRPr sz="2800"/>
          </a:p>
          <a:p>
            <a:pPr lvl="0">
              <a:lnSpc>
                <a:spcPct val="90000"/>
              </a:lnSpc>
              <a:buClr>
                <a:srgbClr val="FFFFFF"/>
              </a:buClr>
              <a:defRPr sz="1800"/>
            </a:pPr>
            <a:endParaRPr sz="2400">
              <a:solidFill>
                <a:srgbClr val="FFFFFF"/>
              </a:solidFill>
            </a:endParaRPr>
          </a:p>
          <a:p>
            <a:pPr lvl="0" marL="257175" indent="-257175">
              <a:lnSpc>
                <a:spcPct val="90000"/>
              </a:lnSpc>
              <a:spcBef>
                <a:spcPts val="500"/>
              </a:spcBef>
              <a:buClr>
                <a:srgbClr val="FFFFFF"/>
              </a:buClr>
              <a:defRPr sz="1800"/>
            </a:pPr>
            <a:r>
              <a:rPr sz="2400">
                <a:solidFill>
                  <a:srgbClr val="FFFFFF"/>
                </a:solidFill>
              </a:rPr>
              <a:t>Relations with Industry: An Alternative Model</a:t>
            </a:r>
            <a:endParaRPr sz="2400">
              <a:solidFill>
                <a:srgbClr val="FFFFFF"/>
              </a:solidFill>
            </a:endParaRPr>
          </a:p>
          <a:p>
            <a:pPr lvl="1" marL="702128" indent="-244928">
              <a:lnSpc>
                <a:spcPct val="90000"/>
              </a:lnSpc>
              <a:spcBef>
                <a:spcPts val="500"/>
              </a:spcBef>
              <a:buClr>
                <a:srgbClr val="FFFFFF"/>
              </a:buClr>
              <a:defRPr sz="1800"/>
            </a:pPr>
            <a:r>
              <a:rPr b="1" i="1" sz="2400">
                <a:solidFill>
                  <a:srgbClr val="FFCC00"/>
                </a:solidFill>
              </a:rPr>
              <a:t>Innovation and Entrepreneurship</a:t>
            </a:r>
            <a:endParaRPr sz="2800"/>
          </a:p>
          <a:p>
            <a:pPr lvl="1" marL="742950" indent="-285750">
              <a:lnSpc>
                <a:spcPct val="90000"/>
              </a:lnSpc>
              <a:spcBef>
                <a:spcPts val="600"/>
              </a:spcBef>
              <a:buClr>
                <a:srgbClr val="FFCC00"/>
              </a:buClr>
              <a:defRPr sz="1800"/>
            </a:pPr>
            <a:endParaRPr b="1" i="1" sz="2400">
              <a:solidFill>
                <a:srgbClr val="FFCC00"/>
              </a:solidFill>
            </a:endParaRPr>
          </a:p>
          <a:p>
            <a:pPr lvl="0" marL="257175" indent="-257175">
              <a:lnSpc>
                <a:spcPct val="90000"/>
              </a:lnSpc>
              <a:spcBef>
                <a:spcPts val="500"/>
              </a:spcBef>
              <a:buClr>
                <a:srgbClr val="FFCC00"/>
              </a:buClr>
              <a:defRPr sz="1800"/>
            </a:pPr>
            <a:r>
              <a:rPr b="1" sz="2400">
                <a:solidFill>
                  <a:srgbClr val="FFCC00"/>
                </a:solidFill>
              </a:rPr>
              <a:t>The Research / Business Interface</a:t>
            </a:r>
            <a:endParaRPr b="1" sz="2400">
              <a:solidFill>
                <a:srgbClr val="FFCC00"/>
              </a:solidFill>
            </a:endParaRPr>
          </a:p>
          <a:p>
            <a:pPr lvl="0">
              <a:lnSpc>
                <a:spcPct val="90000"/>
              </a:lnSpc>
              <a:buSzTx/>
              <a:buNone/>
              <a:defRPr sz="1800"/>
            </a:pPr>
            <a:endParaRPr b="1" sz="2400">
              <a:solidFill>
                <a:srgbClr val="FFFFFF"/>
              </a:solidFill>
            </a:endParaRPr>
          </a:p>
          <a:p>
            <a:pPr lvl="0" marL="257175" indent="-257175">
              <a:lnSpc>
                <a:spcPct val="90000"/>
              </a:lnSpc>
              <a:spcBef>
                <a:spcPts val="500"/>
              </a:spcBef>
              <a:buClr>
                <a:srgbClr val="FFFFFF"/>
              </a:buClr>
              <a:defRPr sz="1800"/>
            </a:pPr>
            <a:r>
              <a:rPr b="1" sz="2400">
                <a:solidFill>
                  <a:srgbClr val="FFCC00"/>
                </a:solidFill>
              </a:rPr>
              <a:t>Globalization</a:t>
            </a:r>
            <a:endParaRPr b="1" sz="2400">
              <a:solidFill>
                <a:srgbClr val="FFCC00"/>
              </a:solidFill>
            </a:endParaRPr>
          </a:p>
          <a:p>
            <a:pPr lvl="1" marL="702128" indent="-244928">
              <a:lnSpc>
                <a:spcPct val="90000"/>
              </a:lnSpc>
              <a:spcBef>
                <a:spcPts val="500"/>
              </a:spcBef>
              <a:buClr>
                <a:srgbClr val="FFFFFF"/>
              </a:buClr>
              <a:defRPr sz="1800"/>
            </a:pPr>
            <a:r>
              <a:rPr sz="2400">
                <a:solidFill>
                  <a:srgbClr val="FFFFFF"/>
                </a:solidFill>
              </a:rPr>
              <a:t>International Study and Work Experience</a:t>
            </a:r>
          </a:p>
        </p:txBody>
      </p:sp>
      <p:sp>
        <p:nvSpPr>
          <p:cNvPr id="110" name="Shape 110"/>
          <p:cNvSpPr/>
          <p:nvPr/>
        </p:nvSpPr>
        <p:spPr>
          <a:xfrm>
            <a:off x="457200" y="6462712"/>
            <a:ext cx="2209800" cy="4902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1400">
                <a:solidFill>
                  <a:srgbClr val="262626"/>
                </a:solidFill>
                <a:latin typeface="Times"/>
                <a:ea typeface="Times"/>
                <a:cs typeface="Times"/>
                <a:sym typeface="Times"/>
              </a:rPr>
              <a:t>School of Engineering</a:t>
            </a:r>
            <a:endParaRPr sz="1400">
              <a:solidFill>
                <a:srgbClr val="3333CC"/>
              </a:solidFill>
              <a:latin typeface="Times"/>
              <a:ea typeface="Times"/>
              <a:cs typeface="Times"/>
              <a:sym typeface="Times"/>
            </a:endParaRPr>
          </a:p>
          <a:p>
            <a:pPr lvl="0">
              <a:defRPr sz="1800"/>
            </a:pPr>
            <a:r>
              <a:rPr sz="1400">
                <a:solidFill>
                  <a:srgbClr val="262626"/>
                </a:solidFill>
                <a:latin typeface="Times"/>
                <a:ea typeface="Times"/>
                <a:cs typeface="Times"/>
                <a:sym typeface="Times"/>
              </a:rPr>
              <a:t>University of Bridgeport</a:t>
            </a:r>
          </a:p>
        </p:txBody>
      </p:sp>
      <p:sp>
        <p:nvSpPr>
          <p:cNvPr id="111" name="Shape 111"/>
          <p:cNvSpPr/>
          <p:nvPr>
            <p:ph type="sldNum" sz="quarter" idx="2"/>
          </p:nvPr>
        </p:nvSpPr>
        <p:spPr>
          <a:xfrm>
            <a:off x="8915400" y="6686550"/>
            <a:ext cx="381000" cy="22574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algn="l">
              <a:defRPr sz="1000">
                <a:solidFill>
                  <a:srgbClr val="262626"/>
                </a:solidFill>
              </a:defRPr>
            </a:lvl1pPr>
          </a:lstStyle>
          <a:p>
            <a:pPr lvl="0">
              <a:defRPr sz="1800">
                <a:solidFill>
                  <a:srgbClr val="000000"/>
                </a:solidFill>
              </a:defRPr>
            </a:pPr>
            <a:fld id="{86CB4B4D-7CA3-9044-876B-883B54F8677D}" type="slidenum">
              <a:rPr sz="1000">
                <a:solidFill>
                  <a:srgbClr val="262626"/>
                </a:solidFill>
              </a:rPr>
            </a:fld>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109">
                                            <p:bg/>
                                          </p:spTgt>
                                        </p:tgtEl>
                                        <p:attrNameLst>
                                          <p:attrName>style.visibility</p:attrName>
                                        </p:attrNameLst>
                                      </p:cBhvr>
                                      <p:to>
                                        <p:strVal val="visible"/>
                                      </p:to>
                                    </p:set>
                                    <p:anim calcmode="lin" valueType="num">
                                      <p:cBhvr>
                                        <p:cTn id="7" dur="500" fill="hold"/>
                                        <p:tgtEl>
                                          <p:spTgt spid="109">
                                            <p:bg/>
                                          </p:spTgt>
                                        </p:tgtEl>
                                        <p:attrNameLst>
                                          <p:attrName>ppt_x</p:attrName>
                                        </p:attrNameLst>
                                      </p:cBhvr>
                                      <p:tavLst>
                                        <p:tav tm="0">
                                          <p:val>
                                            <p:strVal val="1+#ppt_w/2"/>
                                          </p:val>
                                        </p:tav>
                                        <p:tav tm="100000">
                                          <p:val>
                                            <p:strVal val="#ppt_x"/>
                                          </p:val>
                                        </p:tav>
                                      </p:tavLst>
                                    </p:anim>
                                    <p:anim calcmode="lin" valueType="num">
                                      <p:cBhvr>
                                        <p:cTn id="8" dur="500" fill="hold"/>
                                        <p:tgtEl>
                                          <p:spTgt spid="109">
                                            <p:bg/>
                                          </p:spTgt>
                                        </p:tgtEl>
                                        <p:attrNameLst>
                                          <p:attrName>ppt_y</p:attrName>
                                        </p:attrNameLst>
                                      </p:cBhvr>
                                      <p:tavLst>
                                        <p:tav tm="0">
                                          <p:val>
                                            <p:strVal val="#ppt_y"/>
                                          </p:val>
                                        </p:tav>
                                        <p:tav tm="100000">
                                          <p:val>
                                            <p:strVal val="#ppt_y"/>
                                          </p:val>
                                        </p:tav>
                                      </p:tavLst>
                                    </p:anim>
                                  </p:childTnLst>
                                </p:cTn>
                              </p:par>
                              <p:par>
                                <p:cTn id="9" presetClass="entr" presetSubtype="2" presetID="2" grpId="1" fill="hold">
                                  <p:stCondLst>
                                    <p:cond delay="0"/>
                                  </p:stCondLst>
                                  <p:iterate type="el" backwards="0">
                                    <p:tmAbs val="0"/>
                                  </p:iterate>
                                  <p:childTnLst>
                                    <p:set>
                                      <p:cBhvr>
                                        <p:cTn id="10" fill="hold"/>
                                        <p:tgtEl>
                                          <p:spTgt spid="109">
                                            <p:txEl>
                                              <p:pRg st="0" end="0"/>
                                            </p:txEl>
                                          </p:spTgt>
                                        </p:tgtEl>
                                        <p:attrNameLst>
                                          <p:attrName>style.visibility</p:attrName>
                                        </p:attrNameLst>
                                      </p:cBhvr>
                                      <p:to>
                                        <p:strVal val="visible"/>
                                      </p:to>
                                    </p:set>
                                    <p:anim calcmode="lin" valueType="num">
                                      <p:cBhvr>
                                        <p:cTn id="11" dur="500" fill="hold"/>
                                        <p:tgtEl>
                                          <p:spTgt spid="109">
                                            <p:txEl>
                                              <p:pRg st="0" end="0"/>
                                            </p:txEl>
                                          </p:spTgt>
                                        </p:tgtEl>
                                        <p:attrNameLst>
                                          <p:attrName>ppt_x</p:attrName>
                                        </p:attrNameLst>
                                      </p:cBhvr>
                                      <p:tavLst>
                                        <p:tav tm="0">
                                          <p:val>
                                            <p:strVal val="1+#ppt_w/2"/>
                                          </p:val>
                                        </p:tav>
                                        <p:tav tm="100000">
                                          <p:val>
                                            <p:strVal val="#ppt_x"/>
                                          </p:val>
                                        </p:tav>
                                      </p:tavLst>
                                    </p:anim>
                                    <p:anim calcmode="lin" valueType="num">
                                      <p:cBhvr>
                                        <p:cTn id="12" dur="500" fill="hold"/>
                                        <p:tgtEl>
                                          <p:spTgt spid="10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2" presetID="2" grpId="1" fill="hold">
                                  <p:stCondLst>
                                    <p:cond delay="0"/>
                                  </p:stCondLst>
                                  <p:iterate type="el" backwards="0">
                                    <p:tmAbs val="0"/>
                                  </p:iterate>
                                  <p:childTnLst>
                                    <p:set>
                                      <p:cBhvr>
                                        <p:cTn id="16" fill="hold"/>
                                        <p:tgtEl>
                                          <p:spTgt spid="109">
                                            <p:txEl>
                                              <p:pRg st="1" end="1"/>
                                            </p:txEl>
                                          </p:spTgt>
                                        </p:tgtEl>
                                        <p:attrNameLst>
                                          <p:attrName>style.visibility</p:attrName>
                                        </p:attrNameLst>
                                      </p:cBhvr>
                                      <p:to>
                                        <p:strVal val="visible"/>
                                      </p:to>
                                    </p:set>
                                    <p:anim calcmode="lin" valueType="num">
                                      <p:cBhvr>
                                        <p:cTn id="17" dur="500" fill="hold"/>
                                        <p:tgtEl>
                                          <p:spTgt spid="109">
                                            <p:txEl>
                                              <p:pRg st="1" end="1"/>
                                            </p:txEl>
                                          </p:spTgt>
                                        </p:tgtEl>
                                        <p:attrNameLst>
                                          <p:attrName>ppt_x</p:attrName>
                                        </p:attrNameLst>
                                      </p:cBhvr>
                                      <p:tavLst>
                                        <p:tav tm="0">
                                          <p:val>
                                            <p:strVal val="1+#ppt_w/2"/>
                                          </p:val>
                                        </p:tav>
                                        <p:tav tm="100000">
                                          <p:val>
                                            <p:strVal val="#ppt_x"/>
                                          </p:val>
                                        </p:tav>
                                      </p:tavLst>
                                    </p:anim>
                                    <p:anim calcmode="lin" valueType="num">
                                      <p:cBhvr>
                                        <p:cTn id="18" dur="500" fill="hold"/>
                                        <p:tgtEl>
                                          <p:spTgt spid="109">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nodeType="afterEffect" presetClass="entr" presetSubtype="2" presetID="2" grpId="1" fill="hold">
                                  <p:stCondLst>
                                    <p:cond delay="0"/>
                                  </p:stCondLst>
                                  <p:iterate type="el" backwards="0">
                                    <p:tmAbs val="0"/>
                                  </p:iterate>
                                  <p:childTnLst>
                                    <p:set>
                                      <p:cBhvr>
                                        <p:cTn id="21" fill="hold"/>
                                        <p:tgtEl>
                                          <p:spTgt spid="109">
                                            <p:txEl>
                                              <p:pRg st="2" end="2"/>
                                            </p:txEl>
                                          </p:spTgt>
                                        </p:tgtEl>
                                        <p:attrNameLst>
                                          <p:attrName>style.visibility</p:attrName>
                                        </p:attrNameLst>
                                      </p:cBhvr>
                                      <p:to>
                                        <p:strVal val="visible"/>
                                      </p:to>
                                    </p:set>
                                    <p:anim calcmode="lin" valueType="num">
                                      <p:cBhvr>
                                        <p:cTn id="22" dur="500" fill="hold"/>
                                        <p:tgtEl>
                                          <p:spTgt spid="109">
                                            <p:txEl>
                                              <p:pRg st="2" end="2"/>
                                            </p:txEl>
                                          </p:spTgt>
                                        </p:tgtEl>
                                        <p:attrNameLst>
                                          <p:attrName>ppt_x</p:attrName>
                                        </p:attrNameLst>
                                      </p:cBhvr>
                                      <p:tavLst>
                                        <p:tav tm="0">
                                          <p:val>
                                            <p:strVal val="1+#ppt_w/2"/>
                                          </p:val>
                                        </p:tav>
                                        <p:tav tm="100000">
                                          <p:val>
                                            <p:strVal val="#ppt_x"/>
                                          </p:val>
                                        </p:tav>
                                      </p:tavLst>
                                    </p:anim>
                                    <p:anim calcmode="lin" valueType="num">
                                      <p:cBhvr>
                                        <p:cTn id="23" dur="500" fill="hold"/>
                                        <p:tgtEl>
                                          <p:spTgt spid="10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2" presetID="2" grpId="1" fill="hold">
                                  <p:stCondLst>
                                    <p:cond delay="0"/>
                                  </p:stCondLst>
                                  <p:iterate type="el" backwards="0">
                                    <p:tmAbs val="0"/>
                                  </p:iterate>
                                  <p:childTnLst>
                                    <p:set>
                                      <p:cBhvr>
                                        <p:cTn id="27" fill="hold"/>
                                        <p:tgtEl>
                                          <p:spTgt spid="109">
                                            <p:txEl>
                                              <p:pRg st="3" end="3"/>
                                            </p:txEl>
                                          </p:spTgt>
                                        </p:tgtEl>
                                        <p:attrNameLst>
                                          <p:attrName>style.visibility</p:attrName>
                                        </p:attrNameLst>
                                      </p:cBhvr>
                                      <p:to>
                                        <p:strVal val="visible"/>
                                      </p:to>
                                    </p:set>
                                    <p:anim calcmode="lin" valueType="num">
                                      <p:cBhvr>
                                        <p:cTn id="28" dur="500" fill="hold"/>
                                        <p:tgtEl>
                                          <p:spTgt spid="109">
                                            <p:txEl>
                                              <p:pRg st="3" end="3"/>
                                            </p:txEl>
                                          </p:spTgt>
                                        </p:tgtEl>
                                        <p:attrNameLst>
                                          <p:attrName>ppt_x</p:attrName>
                                        </p:attrNameLst>
                                      </p:cBhvr>
                                      <p:tavLst>
                                        <p:tav tm="0">
                                          <p:val>
                                            <p:strVal val="1+#ppt_w/2"/>
                                          </p:val>
                                        </p:tav>
                                        <p:tav tm="100000">
                                          <p:val>
                                            <p:strVal val="#ppt_x"/>
                                          </p:val>
                                        </p:tav>
                                      </p:tavLst>
                                    </p:anim>
                                    <p:anim calcmode="lin" valueType="num">
                                      <p:cBhvr>
                                        <p:cTn id="29" dur="500" fill="hold"/>
                                        <p:tgtEl>
                                          <p:spTgt spid="10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nodeType="clickEffect" presetClass="entr" presetSubtype="2" presetID="2" grpId="1" fill="hold">
                                  <p:stCondLst>
                                    <p:cond delay="0"/>
                                  </p:stCondLst>
                                  <p:iterate type="el" backwards="0">
                                    <p:tmAbs val="0"/>
                                  </p:iterate>
                                  <p:childTnLst>
                                    <p:set>
                                      <p:cBhvr>
                                        <p:cTn id="33" fill="hold"/>
                                        <p:tgtEl>
                                          <p:spTgt spid="109">
                                            <p:txEl>
                                              <p:pRg st="4" end="4"/>
                                            </p:txEl>
                                          </p:spTgt>
                                        </p:tgtEl>
                                        <p:attrNameLst>
                                          <p:attrName>style.visibility</p:attrName>
                                        </p:attrNameLst>
                                      </p:cBhvr>
                                      <p:to>
                                        <p:strVal val="visible"/>
                                      </p:to>
                                    </p:set>
                                    <p:anim calcmode="lin" valueType="num">
                                      <p:cBhvr>
                                        <p:cTn id="34" dur="500" fill="hold"/>
                                        <p:tgtEl>
                                          <p:spTgt spid="109">
                                            <p:txEl>
                                              <p:pRg st="4" end="4"/>
                                            </p:txEl>
                                          </p:spTgt>
                                        </p:tgtEl>
                                        <p:attrNameLst>
                                          <p:attrName>ppt_x</p:attrName>
                                        </p:attrNameLst>
                                      </p:cBhvr>
                                      <p:tavLst>
                                        <p:tav tm="0">
                                          <p:val>
                                            <p:strVal val="1+#ppt_w/2"/>
                                          </p:val>
                                        </p:tav>
                                        <p:tav tm="100000">
                                          <p:val>
                                            <p:strVal val="#ppt_x"/>
                                          </p:val>
                                        </p:tav>
                                      </p:tavLst>
                                    </p:anim>
                                    <p:anim calcmode="lin" valueType="num">
                                      <p:cBhvr>
                                        <p:cTn id="35" dur="500" fill="hold"/>
                                        <p:tgtEl>
                                          <p:spTgt spid="109">
                                            <p:txEl>
                                              <p:pRg st="4" end="4"/>
                                            </p:txEl>
                                          </p:spTgt>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nodeType="afterEffect" presetClass="entr" presetSubtype="2" presetID="2" grpId="1" fill="hold">
                                  <p:stCondLst>
                                    <p:cond delay="0"/>
                                  </p:stCondLst>
                                  <p:iterate type="el" backwards="0">
                                    <p:tmAbs val="0"/>
                                  </p:iterate>
                                  <p:childTnLst>
                                    <p:set>
                                      <p:cBhvr>
                                        <p:cTn id="38" fill="hold"/>
                                        <p:tgtEl>
                                          <p:spTgt spid="109">
                                            <p:txEl>
                                              <p:pRg st="5" end="5"/>
                                            </p:txEl>
                                          </p:spTgt>
                                        </p:tgtEl>
                                        <p:attrNameLst>
                                          <p:attrName>style.visibility</p:attrName>
                                        </p:attrNameLst>
                                      </p:cBhvr>
                                      <p:to>
                                        <p:strVal val="visible"/>
                                      </p:to>
                                    </p:set>
                                    <p:anim calcmode="lin" valueType="num">
                                      <p:cBhvr>
                                        <p:cTn id="39" dur="500" fill="hold"/>
                                        <p:tgtEl>
                                          <p:spTgt spid="109">
                                            <p:txEl>
                                              <p:pRg st="5" end="5"/>
                                            </p:txEl>
                                          </p:spTgt>
                                        </p:tgtEl>
                                        <p:attrNameLst>
                                          <p:attrName>ppt_x</p:attrName>
                                        </p:attrNameLst>
                                      </p:cBhvr>
                                      <p:tavLst>
                                        <p:tav tm="0">
                                          <p:val>
                                            <p:strVal val="1+#ppt_w/2"/>
                                          </p:val>
                                        </p:tav>
                                        <p:tav tm="100000">
                                          <p:val>
                                            <p:strVal val="#ppt_x"/>
                                          </p:val>
                                        </p:tav>
                                      </p:tavLst>
                                    </p:anim>
                                    <p:anim calcmode="lin" valueType="num">
                                      <p:cBhvr>
                                        <p:cTn id="40" dur="500" fill="hold"/>
                                        <p:tgtEl>
                                          <p:spTgt spid="10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nodeType="clickEffect" presetClass="entr" presetSubtype="2" presetID="2" grpId="1" fill="hold">
                                  <p:stCondLst>
                                    <p:cond delay="0"/>
                                  </p:stCondLst>
                                  <p:iterate type="el" backwards="0">
                                    <p:tmAbs val="0"/>
                                  </p:iterate>
                                  <p:childTnLst>
                                    <p:set>
                                      <p:cBhvr>
                                        <p:cTn id="44" fill="hold"/>
                                        <p:tgtEl>
                                          <p:spTgt spid="109">
                                            <p:txEl>
                                              <p:pRg st="6" end="6"/>
                                            </p:txEl>
                                          </p:spTgt>
                                        </p:tgtEl>
                                        <p:attrNameLst>
                                          <p:attrName>style.visibility</p:attrName>
                                        </p:attrNameLst>
                                      </p:cBhvr>
                                      <p:to>
                                        <p:strVal val="visible"/>
                                      </p:to>
                                    </p:set>
                                    <p:anim calcmode="lin" valueType="num">
                                      <p:cBhvr>
                                        <p:cTn id="45" dur="500" fill="hold"/>
                                        <p:tgtEl>
                                          <p:spTgt spid="109">
                                            <p:txEl>
                                              <p:pRg st="6" end="6"/>
                                            </p:txEl>
                                          </p:spTgt>
                                        </p:tgtEl>
                                        <p:attrNameLst>
                                          <p:attrName>ppt_x</p:attrName>
                                        </p:attrNameLst>
                                      </p:cBhvr>
                                      <p:tavLst>
                                        <p:tav tm="0">
                                          <p:val>
                                            <p:strVal val="1+#ppt_w/2"/>
                                          </p:val>
                                        </p:tav>
                                        <p:tav tm="100000">
                                          <p:val>
                                            <p:strVal val="#ppt_x"/>
                                          </p:val>
                                        </p:tav>
                                      </p:tavLst>
                                    </p:anim>
                                    <p:anim calcmode="lin" valueType="num">
                                      <p:cBhvr>
                                        <p:cTn id="46" dur="500" fill="hold"/>
                                        <p:tgtEl>
                                          <p:spTgt spid="109">
                                            <p:txEl>
                                              <p:pRg st="6" end="6"/>
                                            </p:txEl>
                                          </p:spTgt>
                                        </p:tgtEl>
                                        <p:attrNameLst>
                                          <p:attrName>ppt_y</p:attrName>
                                        </p:attrNameLst>
                                      </p:cBhvr>
                                      <p:tavLst>
                                        <p:tav tm="0">
                                          <p:val>
                                            <p:strVal val="#ppt_y"/>
                                          </p:val>
                                        </p:tav>
                                        <p:tav tm="100000">
                                          <p:val>
                                            <p:strVal val="#ppt_y"/>
                                          </p:val>
                                        </p:tav>
                                      </p:tavLst>
                                    </p:anim>
                                  </p:childTnLst>
                                </p:cTn>
                              </p:par>
                            </p:childTnLst>
                          </p:cTn>
                        </p:par>
                        <p:par>
                          <p:cTn id="47" fill="hold">
                            <p:stCondLst>
                              <p:cond delay="500"/>
                            </p:stCondLst>
                            <p:childTnLst>
                              <p:par>
                                <p:cTn id="48" nodeType="afterEffect" presetClass="entr" presetSubtype="2" presetID="2" grpId="1" fill="hold">
                                  <p:stCondLst>
                                    <p:cond delay="0"/>
                                  </p:stCondLst>
                                  <p:iterate type="el" backwards="0">
                                    <p:tmAbs val="0"/>
                                  </p:iterate>
                                  <p:childTnLst>
                                    <p:set>
                                      <p:cBhvr>
                                        <p:cTn id="49" fill="hold"/>
                                        <p:tgtEl>
                                          <p:spTgt spid="109">
                                            <p:txEl>
                                              <p:pRg st="7" end="7"/>
                                            </p:txEl>
                                          </p:spTgt>
                                        </p:tgtEl>
                                        <p:attrNameLst>
                                          <p:attrName>style.visibility</p:attrName>
                                        </p:attrNameLst>
                                      </p:cBhvr>
                                      <p:to>
                                        <p:strVal val="visible"/>
                                      </p:to>
                                    </p:set>
                                    <p:anim calcmode="lin" valueType="num">
                                      <p:cBhvr>
                                        <p:cTn id="50" dur="500" fill="hold"/>
                                        <p:tgtEl>
                                          <p:spTgt spid="109">
                                            <p:txEl>
                                              <p:pRg st="7" end="7"/>
                                            </p:txEl>
                                          </p:spTgt>
                                        </p:tgtEl>
                                        <p:attrNameLst>
                                          <p:attrName>ppt_x</p:attrName>
                                        </p:attrNameLst>
                                      </p:cBhvr>
                                      <p:tavLst>
                                        <p:tav tm="0">
                                          <p:val>
                                            <p:strVal val="1+#ppt_w/2"/>
                                          </p:val>
                                        </p:tav>
                                        <p:tav tm="100000">
                                          <p:val>
                                            <p:strVal val="#ppt_x"/>
                                          </p:val>
                                        </p:tav>
                                      </p:tavLst>
                                    </p:anim>
                                    <p:anim calcmode="lin" valueType="num">
                                      <p:cBhvr>
                                        <p:cTn id="51" dur="500" fill="hold"/>
                                        <p:tgtEl>
                                          <p:spTgt spid="10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nodeType="clickEffect" presetClass="entr" presetSubtype="2" presetID="2" grpId="1" fill="hold">
                                  <p:stCondLst>
                                    <p:cond delay="0"/>
                                  </p:stCondLst>
                                  <p:iterate type="el" backwards="0">
                                    <p:tmAbs val="0"/>
                                  </p:iterate>
                                  <p:childTnLst>
                                    <p:set>
                                      <p:cBhvr>
                                        <p:cTn id="55" fill="hold"/>
                                        <p:tgtEl>
                                          <p:spTgt spid="109">
                                            <p:txEl>
                                              <p:pRg st="8" end="8"/>
                                            </p:txEl>
                                          </p:spTgt>
                                        </p:tgtEl>
                                        <p:attrNameLst>
                                          <p:attrName>style.visibility</p:attrName>
                                        </p:attrNameLst>
                                      </p:cBhvr>
                                      <p:to>
                                        <p:strVal val="visible"/>
                                      </p:to>
                                    </p:set>
                                    <p:anim calcmode="lin" valueType="num">
                                      <p:cBhvr>
                                        <p:cTn id="56" dur="500" fill="hold"/>
                                        <p:tgtEl>
                                          <p:spTgt spid="109">
                                            <p:txEl>
                                              <p:pRg st="8" end="8"/>
                                            </p:txEl>
                                          </p:spTgt>
                                        </p:tgtEl>
                                        <p:attrNameLst>
                                          <p:attrName>ppt_x</p:attrName>
                                        </p:attrNameLst>
                                      </p:cBhvr>
                                      <p:tavLst>
                                        <p:tav tm="0">
                                          <p:val>
                                            <p:strVal val="1+#ppt_w/2"/>
                                          </p:val>
                                        </p:tav>
                                        <p:tav tm="100000">
                                          <p:val>
                                            <p:strVal val="#ppt_x"/>
                                          </p:val>
                                        </p:tav>
                                      </p:tavLst>
                                    </p:anim>
                                    <p:anim calcmode="lin" valueType="num">
                                      <p:cBhvr>
                                        <p:cTn id="57" dur="500" fill="hold"/>
                                        <p:tgtEl>
                                          <p:spTgt spid="109">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nodeType="clickEffect" presetClass="entr" presetSubtype="2" presetID="2" grpId="1" fill="hold">
                                  <p:stCondLst>
                                    <p:cond delay="0"/>
                                  </p:stCondLst>
                                  <p:iterate type="el" backwards="0">
                                    <p:tmAbs val="0"/>
                                  </p:iterate>
                                  <p:childTnLst>
                                    <p:set>
                                      <p:cBhvr>
                                        <p:cTn id="61" fill="hold"/>
                                        <p:tgtEl>
                                          <p:spTgt spid="109">
                                            <p:txEl>
                                              <p:pRg st="9" end="9"/>
                                            </p:txEl>
                                          </p:spTgt>
                                        </p:tgtEl>
                                        <p:attrNameLst>
                                          <p:attrName>style.visibility</p:attrName>
                                        </p:attrNameLst>
                                      </p:cBhvr>
                                      <p:to>
                                        <p:strVal val="visible"/>
                                      </p:to>
                                    </p:set>
                                    <p:anim calcmode="lin" valueType="num">
                                      <p:cBhvr>
                                        <p:cTn id="62" dur="500" fill="hold"/>
                                        <p:tgtEl>
                                          <p:spTgt spid="109">
                                            <p:txEl>
                                              <p:pRg st="9" end="9"/>
                                            </p:txEl>
                                          </p:spTgt>
                                        </p:tgtEl>
                                        <p:attrNameLst>
                                          <p:attrName>ppt_x</p:attrName>
                                        </p:attrNameLst>
                                      </p:cBhvr>
                                      <p:tavLst>
                                        <p:tav tm="0">
                                          <p:val>
                                            <p:strVal val="1+#ppt_w/2"/>
                                          </p:val>
                                        </p:tav>
                                        <p:tav tm="100000">
                                          <p:val>
                                            <p:strVal val="#ppt_x"/>
                                          </p:val>
                                        </p:tav>
                                      </p:tavLst>
                                    </p:anim>
                                    <p:anim calcmode="lin" valueType="num">
                                      <p:cBhvr>
                                        <p:cTn id="63" dur="500" fill="hold"/>
                                        <p:tgtEl>
                                          <p:spTgt spid="109">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09"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3" name="Shape 113"/>
          <p:cNvSpPr/>
          <p:nvPr/>
        </p:nvSpPr>
        <p:spPr>
          <a:xfrm>
            <a:off x="3505200" y="6705600"/>
            <a:ext cx="3124200" cy="2135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a:solidFill>
                  <a:srgbClr val="262626"/>
                </a:solidFill>
                <a:latin typeface="Times"/>
                <a:ea typeface="Times"/>
                <a:cs typeface="Times"/>
                <a:sym typeface="Times"/>
              </a:defRPr>
            </a:lvl1pPr>
          </a:lstStyle>
          <a:p>
            <a:pPr lvl="0">
              <a:defRPr sz="1800">
                <a:solidFill>
                  <a:srgbClr val="000000"/>
                </a:solidFill>
              </a:defRPr>
            </a:pPr>
            <a:r>
              <a:rPr sz="900">
                <a:solidFill>
                  <a:srgbClr val="262626"/>
                </a:solidFill>
              </a:rPr>
              <a:t>Graduate Education &amp; Research Directions – 9.15.2010</a:t>
            </a:r>
          </a:p>
        </p:txBody>
      </p:sp>
      <p:sp>
        <p:nvSpPr>
          <p:cNvPr id="114" name="Shape 114"/>
          <p:cNvSpPr/>
          <p:nvPr>
            <p:ph type="title"/>
          </p:nvPr>
        </p:nvSpPr>
        <p:spPr>
          <a:xfrm>
            <a:off x="685800" y="76200"/>
            <a:ext cx="7772400" cy="1143000"/>
          </a:xfrm>
          <a:prstGeom prst="rect">
            <a:avLst/>
          </a:prstGeom>
        </p:spPr>
        <p:txBody>
          <a:bodyPr lIns="0" tIns="0" rIns="0" bIns="0">
            <a:normAutofit fontScale="100000" lnSpcReduction="0"/>
          </a:bodyPr>
          <a:lstStyle>
            <a:lvl1pPr>
              <a:defRPr b="1" sz="4000">
                <a:solidFill>
                  <a:srgbClr val="FFFFFF"/>
                </a:solidFill>
              </a:defRPr>
            </a:lvl1pPr>
          </a:lstStyle>
          <a:p>
            <a:pPr lvl="0">
              <a:defRPr b="0" sz="1800">
                <a:solidFill>
                  <a:srgbClr val="000000"/>
                </a:solidFill>
              </a:defRPr>
            </a:pPr>
            <a:r>
              <a:rPr b="1" sz="4000">
                <a:solidFill>
                  <a:srgbClr val="FFFFFF"/>
                </a:solidFill>
              </a:rPr>
              <a:t>Select New Directions </a:t>
            </a:r>
          </a:p>
        </p:txBody>
      </p:sp>
      <p:sp>
        <p:nvSpPr>
          <p:cNvPr id="115" name="Shape 115"/>
          <p:cNvSpPr/>
          <p:nvPr>
            <p:ph type="body" idx="1"/>
          </p:nvPr>
        </p:nvSpPr>
        <p:spPr>
          <a:xfrm>
            <a:off x="685800" y="1676400"/>
            <a:ext cx="7772400" cy="4114800"/>
          </a:xfrm>
          <a:prstGeom prst="rect">
            <a:avLst/>
          </a:prstGeom>
        </p:spPr>
        <p:txBody>
          <a:bodyPr lIns="0" tIns="0" rIns="0" bIns="0">
            <a:normAutofit fontScale="100000" lnSpcReduction="0"/>
          </a:bodyPr>
          <a:lstStyle/>
          <a:p>
            <a:pPr lvl="0" marL="300037" indent="-300037">
              <a:lnSpc>
                <a:spcPct val="80000"/>
              </a:lnSpc>
              <a:spcBef>
                <a:spcPts val="600"/>
              </a:spcBef>
              <a:buClr>
                <a:srgbClr val="FFFFFF"/>
              </a:buClr>
              <a:defRPr sz="1800"/>
            </a:pPr>
            <a:r>
              <a:rPr sz="2800">
                <a:solidFill>
                  <a:srgbClr val="FFFFFF"/>
                </a:solidFill>
              </a:rPr>
              <a:t>First-Year Courses on</a:t>
            </a:r>
            <a:r>
              <a:rPr sz="2800"/>
              <a:t> </a:t>
            </a:r>
            <a:r>
              <a:rPr sz="2800">
                <a:solidFill>
                  <a:srgbClr val="FFCC00"/>
                </a:solidFill>
              </a:rPr>
              <a:t>Introduction to Systems</a:t>
            </a:r>
            <a:endParaRPr sz="2800">
              <a:solidFill>
                <a:srgbClr val="FFCC00"/>
              </a:solidFill>
            </a:endParaRPr>
          </a:p>
          <a:p>
            <a:pPr lvl="0">
              <a:lnSpc>
                <a:spcPct val="80000"/>
              </a:lnSpc>
              <a:buClr>
                <a:srgbClr val="FFCC00"/>
              </a:buClr>
              <a:defRPr sz="1800"/>
            </a:pPr>
            <a:endParaRPr sz="2800">
              <a:solidFill>
                <a:srgbClr val="FFCC00"/>
              </a:solidFill>
            </a:endParaRPr>
          </a:p>
          <a:p>
            <a:pPr lvl="1" marL="702128" indent="-244928">
              <a:lnSpc>
                <a:spcPct val="80000"/>
              </a:lnSpc>
              <a:spcBef>
                <a:spcPts val="500"/>
              </a:spcBef>
              <a:buClr>
                <a:srgbClr val="CCCCFF"/>
              </a:buClr>
              <a:defRPr sz="1800"/>
            </a:pPr>
            <a:r>
              <a:rPr sz="2400">
                <a:solidFill>
                  <a:srgbClr val="CCCCFF"/>
                </a:solidFill>
              </a:rPr>
              <a:t>Multidisciplinary, Experiential and Contextual</a:t>
            </a:r>
            <a:endParaRPr sz="2800"/>
          </a:p>
          <a:p>
            <a:pPr lvl="2" marL="1104900" indent="-190500">
              <a:lnSpc>
                <a:spcPct val="80000"/>
              </a:lnSpc>
              <a:spcBef>
                <a:spcPts val="400"/>
              </a:spcBef>
              <a:buClr>
                <a:srgbClr val="FFFFFF"/>
              </a:buClr>
              <a:defRPr sz="1800"/>
            </a:pPr>
            <a:r>
              <a:rPr sz="2000">
                <a:solidFill>
                  <a:srgbClr val="FFFFFF"/>
                </a:solidFill>
              </a:rPr>
              <a:t>Faculty participation from </a:t>
            </a:r>
            <a:r>
              <a:rPr sz="2000">
                <a:solidFill>
                  <a:srgbClr val="FF9933"/>
                </a:solidFill>
              </a:rPr>
              <a:t>all disciplines</a:t>
            </a:r>
            <a:endParaRPr sz="2400"/>
          </a:p>
          <a:p>
            <a:pPr lvl="2" marL="1143000" indent="-228600">
              <a:lnSpc>
                <a:spcPct val="80000"/>
              </a:lnSpc>
              <a:spcBef>
                <a:spcPts val="500"/>
              </a:spcBef>
              <a:buClr>
                <a:srgbClr val="FF9933"/>
              </a:buClr>
              <a:defRPr sz="1800"/>
            </a:pPr>
            <a:endParaRPr sz="2000">
              <a:solidFill>
                <a:srgbClr val="FF9933"/>
              </a:solidFill>
            </a:endParaRPr>
          </a:p>
          <a:p>
            <a:pPr lvl="2" marL="1104900" indent="-190500">
              <a:lnSpc>
                <a:spcPct val="80000"/>
              </a:lnSpc>
              <a:spcBef>
                <a:spcPts val="400"/>
              </a:spcBef>
              <a:buClr>
                <a:srgbClr val="FFFFFF"/>
              </a:buClr>
              <a:defRPr sz="1800"/>
            </a:pPr>
            <a:r>
              <a:rPr sz="2000">
                <a:solidFill>
                  <a:srgbClr val="FFFFFF"/>
                </a:solidFill>
              </a:rPr>
              <a:t>Projects involve </a:t>
            </a:r>
            <a:r>
              <a:rPr sz="2000">
                <a:solidFill>
                  <a:srgbClr val="FF9933"/>
                </a:solidFill>
              </a:rPr>
              <a:t>analysis, design, build</a:t>
            </a:r>
            <a:r>
              <a:rPr sz="2000">
                <a:solidFill>
                  <a:srgbClr val="FF5050"/>
                </a:solidFill>
              </a:rPr>
              <a:t> </a:t>
            </a:r>
            <a:r>
              <a:rPr sz="2000">
                <a:solidFill>
                  <a:srgbClr val="FFFFFF"/>
                </a:solidFill>
              </a:rPr>
              <a:t>and</a:t>
            </a:r>
            <a:r>
              <a:rPr sz="2000">
                <a:solidFill>
                  <a:srgbClr val="FF5050"/>
                </a:solidFill>
              </a:rPr>
              <a:t> </a:t>
            </a:r>
            <a:r>
              <a:rPr sz="2000">
                <a:solidFill>
                  <a:srgbClr val="FF9933"/>
                </a:solidFill>
              </a:rPr>
              <a:t>test</a:t>
            </a:r>
            <a:r>
              <a:rPr sz="2000">
                <a:solidFill>
                  <a:srgbClr val="FF5050"/>
                </a:solidFill>
              </a:rPr>
              <a:t> </a:t>
            </a:r>
            <a:r>
              <a:rPr sz="2000">
                <a:solidFill>
                  <a:srgbClr val="FFFFFF"/>
                </a:solidFill>
              </a:rPr>
              <a:t>activities that cross disciplinary boundaries and involve real applications</a:t>
            </a:r>
            <a:endParaRPr sz="2400"/>
          </a:p>
          <a:p>
            <a:pPr lvl="2" marL="1143000" indent="-228600">
              <a:lnSpc>
                <a:spcPct val="80000"/>
              </a:lnSpc>
              <a:spcBef>
                <a:spcPts val="500"/>
              </a:spcBef>
              <a:buClr>
                <a:srgbClr val="FFFFFF"/>
              </a:buClr>
              <a:defRPr sz="1800"/>
            </a:pPr>
            <a:endParaRPr sz="2000">
              <a:solidFill>
                <a:srgbClr val="FFFFFF"/>
              </a:solidFill>
            </a:endParaRPr>
          </a:p>
          <a:p>
            <a:pPr lvl="1" marL="702128" indent="-244928">
              <a:lnSpc>
                <a:spcPct val="80000"/>
              </a:lnSpc>
              <a:spcBef>
                <a:spcPts val="500"/>
              </a:spcBef>
              <a:buClr>
                <a:srgbClr val="CCCCFF"/>
              </a:buClr>
              <a:defRPr sz="1800"/>
            </a:pPr>
            <a:r>
              <a:rPr sz="2400">
                <a:solidFill>
                  <a:srgbClr val="CCCCFF"/>
                </a:solidFill>
              </a:rPr>
              <a:t>Interactive and Collaborative</a:t>
            </a:r>
            <a:endParaRPr sz="2800"/>
          </a:p>
          <a:p>
            <a:pPr lvl="2" marL="1104900" indent="-190500">
              <a:lnSpc>
                <a:spcPct val="80000"/>
              </a:lnSpc>
              <a:spcBef>
                <a:spcPts val="400"/>
              </a:spcBef>
              <a:buClr>
                <a:srgbClr val="FFFFFF"/>
              </a:buClr>
              <a:defRPr sz="1800"/>
            </a:pPr>
            <a:r>
              <a:rPr sz="2000">
                <a:solidFill>
                  <a:srgbClr val="FFFFFF"/>
                </a:solidFill>
              </a:rPr>
              <a:t>Shift from faculty- and lecture-centered activities to student-centered activities</a:t>
            </a:r>
            <a:endParaRPr sz="2400"/>
          </a:p>
          <a:p>
            <a:pPr lvl="2" marL="1104900" indent="-190500">
              <a:lnSpc>
                <a:spcPct val="80000"/>
              </a:lnSpc>
              <a:spcBef>
                <a:spcPts val="400"/>
              </a:spcBef>
              <a:buClr>
                <a:srgbClr val="FFFFFF"/>
              </a:buClr>
              <a:defRPr sz="1800"/>
            </a:pPr>
            <a:r>
              <a:rPr sz="2000">
                <a:solidFill>
                  <a:srgbClr val="FFFFFF"/>
                </a:solidFill>
              </a:rPr>
              <a:t>Numerous team-based activities</a:t>
            </a:r>
          </a:p>
        </p:txBody>
      </p:sp>
      <p:sp>
        <p:nvSpPr>
          <p:cNvPr id="116" name="Shape 116"/>
          <p:cNvSpPr/>
          <p:nvPr/>
        </p:nvSpPr>
        <p:spPr>
          <a:xfrm>
            <a:off x="457200" y="6462712"/>
            <a:ext cx="2209800" cy="4902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1400">
                <a:solidFill>
                  <a:srgbClr val="262626"/>
                </a:solidFill>
                <a:latin typeface="Times"/>
                <a:ea typeface="Times"/>
                <a:cs typeface="Times"/>
                <a:sym typeface="Times"/>
              </a:rPr>
              <a:t>School of Engineering</a:t>
            </a:r>
            <a:endParaRPr sz="1400">
              <a:solidFill>
                <a:srgbClr val="3333CC"/>
              </a:solidFill>
              <a:latin typeface="Times"/>
              <a:ea typeface="Times"/>
              <a:cs typeface="Times"/>
              <a:sym typeface="Times"/>
            </a:endParaRPr>
          </a:p>
          <a:p>
            <a:pPr lvl="0">
              <a:defRPr sz="1800"/>
            </a:pPr>
            <a:r>
              <a:rPr sz="1400">
                <a:solidFill>
                  <a:srgbClr val="262626"/>
                </a:solidFill>
                <a:latin typeface="Times"/>
                <a:ea typeface="Times"/>
                <a:cs typeface="Times"/>
                <a:sym typeface="Times"/>
              </a:rPr>
              <a:t>University of Bridgeport</a:t>
            </a:r>
          </a:p>
        </p:txBody>
      </p:sp>
      <p:sp>
        <p:nvSpPr>
          <p:cNvPr id="117" name="Shape 117"/>
          <p:cNvSpPr/>
          <p:nvPr>
            <p:ph type="sldNum" sz="quarter" idx="2"/>
          </p:nvPr>
        </p:nvSpPr>
        <p:spPr>
          <a:xfrm>
            <a:off x="8915400" y="6686550"/>
            <a:ext cx="381000" cy="22574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algn="l">
              <a:defRPr sz="1000">
                <a:solidFill>
                  <a:srgbClr val="262626"/>
                </a:solidFill>
              </a:defRPr>
            </a:lvl1pPr>
          </a:lstStyle>
          <a:p>
            <a:pPr lvl="0">
              <a:defRPr sz="1800">
                <a:solidFill>
                  <a:srgbClr val="000000"/>
                </a:solidFill>
              </a:defRPr>
            </a:pPr>
            <a:fld id="{86CB4B4D-7CA3-9044-876B-883B54F8677D}" type="slidenum">
              <a:rPr sz="1000">
                <a:solidFill>
                  <a:srgbClr val="262626"/>
                </a:solidFill>
              </a:rPr>
            </a:fld>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115">
                                            <p:bg/>
                                          </p:spTgt>
                                        </p:tgtEl>
                                        <p:attrNameLst>
                                          <p:attrName>style.visibility</p:attrName>
                                        </p:attrNameLst>
                                      </p:cBhvr>
                                      <p:to>
                                        <p:strVal val="visible"/>
                                      </p:to>
                                    </p:set>
                                    <p:anim calcmode="lin" valueType="num">
                                      <p:cBhvr>
                                        <p:cTn id="7" dur="500" fill="hold"/>
                                        <p:tgtEl>
                                          <p:spTgt spid="115">
                                            <p:bg/>
                                          </p:spTgt>
                                        </p:tgtEl>
                                        <p:attrNameLst>
                                          <p:attrName>ppt_x</p:attrName>
                                        </p:attrNameLst>
                                      </p:cBhvr>
                                      <p:tavLst>
                                        <p:tav tm="0">
                                          <p:val>
                                            <p:strVal val="#ppt_x"/>
                                          </p:val>
                                        </p:tav>
                                        <p:tav tm="100000">
                                          <p:val>
                                            <p:strVal val="#ppt_x"/>
                                          </p:val>
                                        </p:tav>
                                      </p:tavLst>
                                    </p:anim>
                                    <p:anim calcmode="lin" valueType="num">
                                      <p:cBhvr>
                                        <p:cTn id="8" dur="500" fill="hold"/>
                                        <p:tgtEl>
                                          <p:spTgt spid="115">
                                            <p:bg/>
                                          </p:spTgt>
                                        </p:tgtEl>
                                        <p:attrNameLst>
                                          <p:attrName>ppt_y</p:attrName>
                                        </p:attrNameLst>
                                      </p:cBhvr>
                                      <p:tavLst>
                                        <p:tav tm="0">
                                          <p:val>
                                            <p:strVal val="1+#ppt_h/2"/>
                                          </p:val>
                                        </p:tav>
                                        <p:tav tm="100000">
                                          <p:val>
                                            <p:strVal val="#ppt_y"/>
                                          </p:val>
                                        </p:tav>
                                      </p:tavLst>
                                    </p:anim>
                                  </p:childTnLst>
                                </p:cTn>
                              </p:par>
                              <p:par>
                                <p:cTn id="9" presetClass="entr" presetSubtype="4" presetID="2" grpId="1" fill="hold">
                                  <p:stCondLst>
                                    <p:cond delay="0"/>
                                  </p:stCondLst>
                                  <p:iterate type="el" backwards="0">
                                    <p:tmAbs val="0"/>
                                  </p:iterate>
                                  <p:childTnLst>
                                    <p:set>
                                      <p:cBhvr>
                                        <p:cTn id="10" fill="hold"/>
                                        <p:tgtEl>
                                          <p:spTgt spid="115">
                                            <p:txEl>
                                              <p:pRg st="0" end="0"/>
                                            </p:txEl>
                                          </p:spTgt>
                                        </p:tgtEl>
                                        <p:attrNameLst>
                                          <p:attrName>style.visibility</p:attrName>
                                        </p:attrNameLst>
                                      </p:cBhvr>
                                      <p:to>
                                        <p:strVal val="visible"/>
                                      </p:to>
                                    </p:set>
                                    <p:anim calcmode="lin" valueType="num">
                                      <p:cBhvr>
                                        <p:cTn id="11" dur="5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115">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nodeType="afterEffect" presetClass="entr" presetSubtype="4" presetID="2" grpId="1" fill="hold">
                                  <p:stCondLst>
                                    <p:cond delay="0"/>
                                  </p:stCondLst>
                                  <p:iterate type="el" backwards="0">
                                    <p:tmAbs val="0"/>
                                  </p:iterate>
                                  <p:childTnLst>
                                    <p:set>
                                      <p:cBhvr>
                                        <p:cTn id="15" fill="hold"/>
                                        <p:tgtEl>
                                          <p:spTgt spid="115">
                                            <p:txEl>
                                              <p:pRg st="1" end="1"/>
                                            </p:txEl>
                                          </p:spTgt>
                                        </p:tgtEl>
                                        <p:attrNameLst>
                                          <p:attrName>style.visibility</p:attrName>
                                        </p:attrNameLst>
                                      </p:cBhvr>
                                      <p:to>
                                        <p:strVal val="visible"/>
                                      </p:to>
                                    </p:set>
                                    <p:anim calcmode="lin" valueType="num">
                                      <p:cBhvr>
                                        <p:cTn id="16" dur="5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17" dur="500" fill="hold"/>
                                        <p:tgtEl>
                                          <p:spTgt spid="1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4" presetID="2" grpId="1" fill="hold">
                                  <p:stCondLst>
                                    <p:cond delay="0"/>
                                  </p:stCondLst>
                                  <p:iterate type="el" backwards="0">
                                    <p:tmAbs val="0"/>
                                  </p:iterate>
                                  <p:childTnLst>
                                    <p:set>
                                      <p:cBhvr>
                                        <p:cTn id="21" fill="hold"/>
                                        <p:tgtEl>
                                          <p:spTgt spid="115">
                                            <p:txEl>
                                              <p:pRg st="2" end="2"/>
                                            </p:txEl>
                                          </p:spTgt>
                                        </p:tgtEl>
                                        <p:attrNameLst>
                                          <p:attrName>style.visibility</p:attrName>
                                        </p:attrNameLst>
                                      </p:cBhvr>
                                      <p:to>
                                        <p:strVal val="visible"/>
                                      </p:to>
                                    </p:set>
                                    <p:anim calcmode="lin" valueType="num">
                                      <p:cBhvr>
                                        <p:cTn id="22" dur="5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15">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nodeType="afterEffect" presetClass="entr" presetSubtype="4" presetID="2" grpId="1" fill="hold">
                                  <p:stCondLst>
                                    <p:cond delay="0"/>
                                  </p:stCondLst>
                                  <p:iterate type="el" backwards="0">
                                    <p:tmAbs val="0"/>
                                  </p:iterate>
                                  <p:childTnLst>
                                    <p:set>
                                      <p:cBhvr>
                                        <p:cTn id="26" fill="hold"/>
                                        <p:tgtEl>
                                          <p:spTgt spid="115">
                                            <p:txEl>
                                              <p:pRg st="3" end="3"/>
                                            </p:txEl>
                                          </p:spTgt>
                                        </p:tgtEl>
                                        <p:attrNameLst>
                                          <p:attrName>style.visibility</p:attrName>
                                        </p:attrNameLst>
                                      </p:cBhvr>
                                      <p:to>
                                        <p:strVal val="visible"/>
                                      </p:to>
                                    </p:set>
                                    <p:anim calcmode="lin" valueType="num">
                                      <p:cBhvr>
                                        <p:cTn id="27" dur="500" fill="hold"/>
                                        <p:tgtEl>
                                          <p:spTgt spid="11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15">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000"/>
                            </p:stCondLst>
                            <p:childTnLst>
                              <p:par>
                                <p:cTn id="30" nodeType="afterEffect" presetClass="entr" presetSubtype="4" presetID="2" grpId="1" fill="hold">
                                  <p:stCondLst>
                                    <p:cond delay="0"/>
                                  </p:stCondLst>
                                  <p:iterate type="el" backwards="0">
                                    <p:tmAbs val="0"/>
                                  </p:iterate>
                                  <p:childTnLst>
                                    <p:set>
                                      <p:cBhvr>
                                        <p:cTn id="31" fill="hold"/>
                                        <p:tgtEl>
                                          <p:spTgt spid="115">
                                            <p:txEl>
                                              <p:pRg st="4" end="4"/>
                                            </p:txEl>
                                          </p:spTgt>
                                        </p:tgtEl>
                                        <p:attrNameLst>
                                          <p:attrName>style.visibility</p:attrName>
                                        </p:attrNameLst>
                                      </p:cBhvr>
                                      <p:to>
                                        <p:strVal val="visible"/>
                                      </p:to>
                                    </p:set>
                                    <p:anim calcmode="lin" valueType="num">
                                      <p:cBhvr>
                                        <p:cTn id="32" dur="500" fill="hold"/>
                                        <p:tgtEl>
                                          <p:spTgt spid="115">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115">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nodeType="afterEffect" presetClass="entr" presetSubtype="4" presetID="2" grpId="1" fill="hold">
                                  <p:stCondLst>
                                    <p:cond delay="0"/>
                                  </p:stCondLst>
                                  <p:iterate type="el" backwards="0">
                                    <p:tmAbs val="0"/>
                                  </p:iterate>
                                  <p:childTnLst>
                                    <p:set>
                                      <p:cBhvr>
                                        <p:cTn id="36" fill="hold"/>
                                        <p:tgtEl>
                                          <p:spTgt spid="115">
                                            <p:txEl>
                                              <p:pRg st="5" end="5"/>
                                            </p:txEl>
                                          </p:spTgt>
                                        </p:tgtEl>
                                        <p:attrNameLst>
                                          <p:attrName>style.visibility</p:attrName>
                                        </p:attrNameLst>
                                      </p:cBhvr>
                                      <p:to>
                                        <p:strVal val="visible"/>
                                      </p:to>
                                    </p:set>
                                    <p:anim calcmode="lin" valueType="num">
                                      <p:cBhvr>
                                        <p:cTn id="37" dur="500" fill="hold"/>
                                        <p:tgtEl>
                                          <p:spTgt spid="115">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115">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2000"/>
                            </p:stCondLst>
                            <p:childTnLst>
                              <p:par>
                                <p:cTn id="40" nodeType="afterEffect" presetClass="entr" presetSubtype="4" presetID="2" grpId="1" fill="hold">
                                  <p:stCondLst>
                                    <p:cond delay="0"/>
                                  </p:stCondLst>
                                  <p:iterate type="el" backwards="0">
                                    <p:tmAbs val="0"/>
                                  </p:iterate>
                                  <p:childTnLst>
                                    <p:set>
                                      <p:cBhvr>
                                        <p:cTn id="41" fill="hold"/>
                                        <p:tgtEl>
                                          <p:spTgt spid="115">
                                            <p:txEl>
                                              <p:pRg st="6" end="6"/>
                                            </p:txEl>
                                          </p:spTgt>
                                        </p:tgtEl>
                                        <p:attrNameLst>
                                          <p:attrName>style.visibility</p:attrName>
                                        </p:attrNameLst>
                                      </p:cBhvr>
                                      <p:to>
                                        <p:strVal val="visible"/>
                                      </p:to>
                                    </p:set>
                                    <p:anim calcmode="lin" valueType="num">
                                      <p:cBhvr>
                                        <p:cTn id="42" dur="500" fill="hold"/>
                                        <p:tgtEl>
                                          <p:spTgt spid="115">
                                            <p:txEl>
                                              <p:pRg st="6" end="6"/>
                                            </p:txEl>
                                          </p:spTgt>
                                        </p:tgtEl>
                                        <p:attrNameLst>
                                          <p:attrName>ppt_x</p:attrName>
                                        </p:attrNameLst>
                                      </p:cBhvr>
                                      <p:tavLst>
                                        <p:tav tm="0">
                                          <p:val>
                                            <p:strVal val="#ppt_x"/>
                                          </p:val>
                                        </p:tav>
                                        <p:tav tm="100000">
                                          <p:val>
                                            <p:strVal val="#ppt_x"/>
                                          </p:val>
                                        </p:tav>
                                      </p:tavLst>
                                    </p:anim>
                                    <p:anim calcmode="lin" valueType="num">
                                      <p:cBhvr>
                                        <p:cTn id="43" dur="500" fill="hold"/>
                                        <p:tgtEl>
                                          <p:spTgt spid="1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nodeType="clickEffect" presetClass="entr" presetSubtype="4" presetID="2" grpId="1" fill="hold">
                                  <p:stCondLst>
                                    <p:cond delay="0"/>
                                  </p:stCondLst>
                                  <p:iterate type="el" backwards="0">
                                    <p:tmAbs val="0"/>
                                  </p:iterate>
                                  <p:childTnLst>
                                    <p:set>
                                      <p:cBhvr>
                                        <p:cTn id="47" fill="hold"/>
                                        <p:tgtEl>
                                          <p:spTgt spid="115">
                                            <p:txEl>
                                              <p:pRg st="7" end="7"/>
                                            </p:txEl>
                                          </p:spTgt>
                                        </p:tgtEl>
                                        <p:attrNameLst>
                                          <p:attrName>style.visibility</p:attrName>
                                        </p:attrNameLst>
                                      </p:cBhvr>
                                      <p:to>
                                        <p:strVal val="visible"/>
                                      </p:to>
                                    </p:set>
                                    <p:anim calcmode="lin" valueType="num">
                                      <p:cBhvr>
                                        <p:cTn id="48" dur="500" fill="hold"/>
                                        <p:tgtEl>
                                          <p:spTgt spid="115">
                                            <p:txEl>
                                              <p:pRg st="7" end="7"/>
                                            </p:txEl>
                                          </p:spTgt>
                                        </p:tgtEl>
                                        <p:attrNameLst>
                                          <p:attrName>ppt_x</p:attrName>
                                        </p:attrNameLst>
                                      </p:cBhvr>
                                      <p:tavLst>
                                        <p:tav tm="0">
                                          <p:val>
                                            <p:strVal val="#ppt_x"/>
                                          </p:val>
                                        </p:tav>
                                        <p:tav tm="100000">
                                          <p:val>
                                            <p:strVal val="#ppt_x"/>
                                          </p:val>
                                        </p:tav>
                                      </p:tavLst>
                                    </p:anim>
                                    <p:anim calcmode="lin" valueType="num">
                                      <p:cBhvr>
                                        <p:cTn id="49" dur="500" fill="hold"/>
                                        <p:tgtEl>
                                          <p:spTgt spid="115">
                                            <p:txEl>
                                              <p:pRg st="7" end="7"/>
                                            </p:txEl>
                                          </p:spTgt>
                                        </p:tgtEl>
                                        <p:attrNameLst>
                                          <p:attrName>ppt_y</p:attrName>
                                        </p:attrNameLst>
                                      </p:cBhvr>
                                      <p:tavLst>
                                        <p:tav tm="0">
                                          <p:val>
                                            <p:strVal val="1+#ppt_h/2"/>
                                          </p:val>
                                        </p:tav>
                                        <p:tav tm="100000">
                                          <p:val>
                                            <p:strVal val="#ppt_y"/>
                                          </p:val>
                                        </p:tav>
                                      </p:tavLst>
                                    </p:anim>
                                  </p:childTnLst>
                                </p:cTn>
                              </p:par>
                            </p:childTnLst>
                          </p:cTn>
                        </p:par>
                        <p:par>
                          <p:cTn id="50" fill="hold">
                            <p:stCondLst>
                              <p:cond delay="500"/>
                            </p:stCondLst>
                            <p:childTnLst>
                              <p:par>
                                <p:cTn id="51" nodeType="afterEffect" presetClass="entr" presetSubtype="4" presetID="2" grpId="1" fill="hold">
                                  <p:stCondLst>
                                    <p:cond delay="0"/>
                                  </p:stCondLst>
                                  <p:iterate type="el" backwards="0">
                                    <p:tmAbs val="0"/>
                                  </p:iterate>
                                  <p:childTnLst>
                                    <p:set>
                                      <p:cBhvr>
                                        <p:cTn id="52" fill="hold"/>
                                        <p:tgtEl>
                                          <p:spTgt spid="115">
                                            <p:txEl>
                                              <p:pRg st="8" end="8"/>
                                            </p:txEl>
                                          </p:spTgt>
                                        </p:tgtEl>
                                        <p:attrNameLst>
                                          <p:attrName>style.visibility</p:attrName>
                                        </p:attrNameLst>
                                      </p:cBhvr>
                                      <p:to>
                                        <p:strVal val="visible"/>
                                      </p:to>
                                    </p:set>
                                    <p:anim calcmode="lin" valueType="num">
                                      <p:cBhvr>
                                        <p:cTn id="53" dur="500" fill="hold"/>
                                        <p:tgtEl>
                                          <p:spTgt spid="115">
                                            <p:txEl>
                                              <p:pRg st="8" end="8"/>
                                            </p:txEl>
                                          </p:spTgt>
                                        </p:tgtEl>
                                        <p:attrNameLst>
                                          <p:attrName>ppt_x</p:attrName>
                                        </p:attrNameLst>
                                      </p:cBhvr>
                                      <p:tavLst>
                                        <p:tav tm="0">
                                          <p:val>
                                            <p:strVal val="#ppt_x"/>
                                          </p:val>
                                        </p:tav>
                                        <p:tav tm="100000">
                                          <p:val>
                                            <p:strVal val="#ppt_x"/>
                                          </p:val>
                                        </p:tav>
                                      </p:tavLst>
                                    </p:anim>
                                    <p:anim calcmode="lin" valueType="num">
                                      <p:cBhvr>
                                        <p:cTn id="54" dur="500" fill="hold"/>
                                        <p:tgtEl>
                                          <p:spTgt spid="115">
                                            <p:txEl>
                                              <p:pRg st="8" end="8"/>
                                            </p:txEl>
                                          </p:spTgt>
                                        </p:tgtEl>
                                        <p:attrNameLst>
                                          <p:attrName>ppt_y</p:attrName>
                                        </p:attrNameLst>
                                      </p:cBhvr>
                                      <p:tavLst>
                                        <p:tav tm="0">
                                          <p:val>
                                            <p:strVal val="1+#ppt_h/2"/>
                                          </p:val>
                                        </p:tav>
                                        <p:tav tm="100000">
                                          <p:val>
                                            <p:strVal val="#ppt_y"/>
                                          </p:val>
                                        </p:tav>
                                      </p:tavLst>
                                    </p:anim>
                                  </p:childTnLst>
                                </p:cTn>
                              </p:par>
                            </p:childTnLst>
                          </p:cTn>
                        </p:par>
                        <p:par>
                          <p:cTn id="55" fill="hold">
                            <p:stCondLst>
                              <p:cond delay="1000"/>
                            </p:stCondLst>
                            <p:childTnLst>
                              <p:par>
                                <p:cTn id="56" nodeType="afterEffect" presetClass="entr" presetSubtype="4" presetID="2" grpId="1" fill="hold">
                                  <p:stCondLst>
                                    <p:cond delay="0"/>
                                  </p:stCondLst>
                                  <p:iterate type="el" backwards="0">
                                    <p:tmAbs val="0"/>
                                  </p:iterate>
                                  <p:childTnLst>
                                    <p:set>
                                      <p:cBhvr>
                                        <p:cTn id="57" fill="hold"/>
                                        <p:tgtEl>
                                          <p:spTgt spid="115">
                                            <p:txEl>
                                              <p:pRg st="9" end="9"/>
                                            </p:txEl>
                                          </p:spTgt>
                                        </p:tgtEl>
                                        <p:attrNameLst>
                                          <p:attrName>style.visibility</p:attrName>
                                        </p:attrNameLst>
                                      </p:cBhvr>
                                      <p:to>
                                        <p:strVal val="visible"/>
                                      </p:to>
                                    </p:set>
                                    <p:anim calcmode="lin" valueType="num">
                                      <p:cBhvr>
                                        <p:cTn id="58" dur="500" fill="hold"/>
                                        <p:tgtEl>
                                          <p:spTgt spid="115">
                                            <p:txEl>
                                              <p:pRg st="9" end="9"/>
                                            </p:txEl>
                                          </p:spTgt>
                                        </p:tgtEl>
                                        <p:attrNameLst>
                                          <p:attrName>ppt_x</p:attrName>
                                        </p:attrNameLst>
                                      </p:cBhvr>
                                      <p:tavLst>
                                        <p:tav tm="0">
                                          <p:val>
                                            <p:strVal val="#ppt_x"/>
                                          </p:val>
                                        </p:tav>
                                        <p:tav tm="100000">
                                          <p:val>
                                            <p:strVal val="#ppt_x"/>
                                          </p:val>
                                        </p:tav>
                                      </p:tavLst>
                                    </p:anim>
                                    <p:anim calcmode="lin" valueType="num">
                                      <p:cBhvr>
                                        <p:cTn id="59" dur="500" fill="hold"/>
                                        <p:tgtEl>
                                          <p:spTgt spid="11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15"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nvSpPr>
        <p:spPr>
          <a:xfrm>
            <a:off x="3505200" y="6705600"/>
            <a:ext cx="3124200" cy="2135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a:solidFill>
                  <a:srgbClr val="262626"/>
                </a:solidFill>
                <a:latin typeface="Times"/>
                <a:ea typeface="Times"/>
                <a:cs typeface="Times"/>
                <a:sym typeface="Times"/>
              </a:defRPr>
            </a:lvl1pPr>
          </a:lstStyle>
          <a:p>
            <a:pPr lvl="0">
              <a:defRPr sz="1800">
                <a:solidFill>
                  <a:srgbClr val="000000"/>
                </a:solidFill>
              </a:defRPr>
            </a:pPr>
            <a:r>
              <a:rPr sz="900">
                <a:solidFill>
                  <a:srgbClr val="262626"/>
                </a:solidFill>
              </a:rPr>
              <a:t>Graduate Education &amp; Research Directions – 9.15.2010</a:t>
            </a:r>
          </a:p>
        </p:txBody>
      </p:sp>
      <p:sp>
        <p:nvSpPr>
          <p:cNvPr id="120" name="Shape 120"/>
          <p:cNvSpPr/>
          <p:nvPr>
            <p:ph type="title"/>
          </p:nvPr>
        </p:nvSpPr>
        <p:spPr>
          <a:xfrm>
            <a:off x="990600" y="-76200"/>
            <a:ext cx="7772400" cy="838200"/>
          </a:xfrm>
          <a:prstGeom prst="rect">
            <a:avLst/>
          </a:prstGeom>
        </p:spPr>
        <p:txBody>
          <a:bodyPr lIns="0" tIns="0" rIns="0" bIns="0">
            <a:normAutofit fontScale="100000" lnSpcReduction="0"/>
          </a:bodyPr>
          <a:lstStyle>
            <a:lvl1pPr>
              <a:defRPr b="1" sz="4000">
                <a:solidFill>
                  <a:srgbClr val="FFFFFF"/>
                </a:solidFill>
              </a:defRPr>
            </a:lvl1pPr>
          </a:lstStyle>
          <a:p>
            <a:pPr lvl="0">
              <a:defRPr b="0" sz="1800">
                <a:solidFill>
                  <a:srgbClr val="000000"/>
                </a:solidFill>
              </a:defRPr>
            </a:pPr>
            <a:r>
              <a:rPr b="1" sz="4000">
                <a:solidFill>
                  <a:srgbClr val="FFFFFF"/>
                </a:solidFill>
              </a:rPr>
              <a:t>Select New Directions (Cont’d)</a:t>
            </a:r>
          </a:p>
        </p:txBody>
      </p:sp>
      <p:sp>
        <p:nvSpPr>
          <p:cNvPr id="121" name="Shape 121"/>
          <p:cNvSpPr/>
          <p:nvPr>
            <p:ph type="body" idx="1"/>
          </p:nvPr>
        </p:nvSpPr>
        <p:spPr>
          <a:xfrm>
            <a:off x="2057400" y="1066800"/>
            <a:ext cx="7772400" cy="4114800"/>
          </a:xfrm>
          <a:prstGeom prst="rect">
            <a:avLst/>
          </a:prstGeom>
        </p:spPr>
        <p:txBody>
          <a:bodyPr lIns="0" tIns="0" rIns="0" bIns="0">
            <a:normAutofit fontScale="100000" lnSpcReduction="0"/>
          </a:bodyPr>
          <a:lstStyle/>
          <a:p>
            <a:pPr lvl="0">
              <a:spcBef>
                <a:spcPts val="600"/>
              </a:spcBef>
              <a:buSzTx/>
              <a:buNone/>
              <a:defRPr sz="1800"/>
            </a:pPr>
            <a:r>
              <a:rPr b="1" sz="2800">
                <a:solidFill>
                  <a:srgbClr val="FFFFFF"/>
                </a:solidFill>
              </a:rPr>
              <a:t>A Prototype</a:t>
            </a:r>
            <a:r>
              <a:rPr b="1" sz="2800"/>
              <a:t> </a:t>
            </a:r>
            <a:r>
              <a:rPr b="1" sz="2800">
                <a:solidFill>
                  <a:srgbClr val="FFCC00"/>
                </a:solidFill>
              </a:rPr>
              <a:t>Learning Center</a:t>
            </a:r>
            <a:endParaRPr b="1" sz="2800">
              <a:solidFill>
                <a:srgbClr val="FFCC00"/>
              </a:solidFill>
            </a:endParaRPr>
          </a:p>
          <a:p>
            <a:pPr lvl="1" marL="702128" indent="-244928">
              <a:spcBef>
                <a:spcPts val="500"/>
              </a:spcBef>
              <a:buClr>
                <a:srgbClr val="FFFFFF"/>
              </a:buClr>
              <a:defRPr sz="1800"/>
            </a:pPr>
            <a:r>
              <a:rPr sz="2400">
                <a:solidFill>
                  <a:srgbClr val="CCCCFF"/>
                </a:solidFill>
              </a:rPr>
              <a:t>Computer Clusters</a:t>
            </a:r>
            <a:r>
              <a:rPr sz="2400">
                <a:solidFill>
                  <a:srgbClr val="3333CC"/>
                </a:solidFill>
              </a:rPr>
              <a:t> </a:t>
            </a:r>
            <a:r>
              <a:rPr sz="2400">
                <a:solidFill>
                  <a:srgbClr val="FFFFFF"/>
                </a:solidFill>
              </a:rPr>
              <a:t>for Collaborative Simulation </a:t>
            </a:r>
            <a:endParaRPr sz="2800"/>
          </a:p>
          <a:p>
            <a:pPr lvl="1" marL="285750" indent="171450">
              <a:spcBef>
                <a:spcPts val="500"/>
              </a:spcBef>
              <a:buSzTx/>
              <a:buNone/>
              <a:defRPr sz="1800"/>
            </a:pPr>
            <a:r>
              <a:rPr sz="2400">
                <a:solidFill>
                  <a:srgbClr val="FFFFFF"/>
                </a:solidFill>
              </a:rPr>
              <a:t>    and Design Activities</a:t>
            </a:r>
            <a:endParaRPr sz="2800"/>
          </a:p>
          <a:p>
            <a:pPr lvl="1" marL="702128" indent="-244928">
              <a:spcBef>
                <a:spcPts val="500"/>
              </a:spcBef>
              <a:buClr>
                <a:srgbClr val="FFFFFF"/>
              </a:buClr>
              <a:defRPr sz="1800"/>
            </a:pPr>
            <a:r>
              <a:rPr sz="2400">
                <a:solidFill>
                  <a:srgbClr val="FFFFFF"/>
                </a:solidFill>
              </a:rPr>
              <a:t>Prototype </a:t>
            </a:r>
            <a:r>
              <a:rPr sz="2400">
                <a:solidFill>
                  <a:srgbClr val="CCCCFF"/>
                </a:solidFill>
              </a:rPr>
              <a:t>Fabrication</a:t>
            </a:r>
            <a:r>
              <a:rPr sz="2400">
                <a:solidFill>
                  <a:srgbClr val="3333CC"/>
                </a:solidFill>
              </a:rPr>
              <a:t> </a:t>
            </a:r>
            <a:r>
              <a:rPr sz="2400">
                <a:solidFill>
                  <a:srgbClr val="FFFFFF"/>
                </a:solidFill>
              </a:rPr>
              <a:t>and </a:t>
            </a:r>
            <a:r>
              <a:rPr sz="2400">
                <a:solidFill>
                  <a:srgbClr val="CCCCFF"/>
                </a:solidFill>
              </a:rPr>
              <a:t>Test Equipment</a:t>
            </a:r>
            <a:endParaRPr sz="2800"/>
          </a:p>
          <a:p>
            <a:pPr lvl="1" marL="702128" indent="-244928">
              <a:spcBef>
                <a:spcPts val="500"/>
              </a:spcBef>
              <a:buClr>
                <a:srgbClr val="FFFFFF"/>
              </a:buClr>
              <a:defRPr sz="1800"/>
            </a:pPr>
            <a:r>
              <a:rPr sz="2400">
                <a:solidFill>
                  <a:srgbClr val="FFFFFF"/>
                </a:solidFill>
              </a:rPr>
              <a:t>Facilities for Conducting </a:t>
            </a:r>
            <a:r>
              <a:rPr sz="2400">
                <a:solidFill>
                  <a:srgbClr val="CCCCFF"/>
                </a:solidFill>
              </a:rPr>
              <a:t>Experiments</a:t>
            </a:r>
            <a:endParaRPr sz="2800"/>
          </a:p>
          <a:p>
            <a:pPr lvl="1" marL="702128" indent="-244928">
              <a:spcBef>
                <a:spcPts val="500"/>
              </a:spcBef>
              <a:buClr>
                <a:srgbClr val="FFFFFF"/>
              </a:buClr>
              <a:defRPr sz="1800"/>
            </a:pPr>
            <a:r>
              <a:rPr sz="2400">
                <a:solidFill>
                  <a:srgbClr val="CCCCFF"/>
                </a:solidFill>
              </a:rPr>
              <a:t>Group Work and Study Spaces</a:t>
            </a:r>
            <a:endParaRPr sz="2800"/>
          </a:p>
          <a:p>
            <a:pPr lvl="1" marL="702128" indent="-244928">
              <a:spcBef>
                <a:spcPts val="500"/>
              </a:spcBef>
              <a:buClr>
                <a:srgbClr val="FFFFFF"/>
              </a:buClr>
              <a:defRPr sz="1800"/>
            </a:pPr>
            <a:r>
              <a:rPr sz="2400">
                <a:solidFill>
                  <a:srgbClr val="CCCCFF"/>
                </a:solidFill>
              </a:rPr>
              <a:t>Multimedia Presentation and Demonstration Area</a:t>
            </a:r>
          </a:p>
        </p:txBody>
      </p:sp>
      <p:pic>
        <p:nvPicPr>
          <p:cNvPr id="122" name="image3.jpeg" descr="D:\Powerpoint\learncenter.jpg"/>
          <p:cNvPicPr/>
          <p:nvPr/>
        </p:nvPicPr>
        <p:blipFill>
          <a:blip r:embed="rId2">
            <a:extLst/>
          </a:blip>
          <a:stretch>
            <a:fillRect/>
          </a:stretch>
        </p:blipFill>
        <p:spPr>
          <a:xfrm>
            <a:off x="4724400" y="4191000"/>
            <a:ext cx="4038600" cy="2514600"/>
          </a:xfrm>
          <a:prstGeom prst="rect">
            <a:avLst/>
          </a:prstGeom>
          <a:ln w="12700">
            <a:miter lim="400000"/>
          </a:ln>
        </p:spPr>
      </p:pic>
      <p:pic>
        <p:nvPicPr>
          <p:cNvPr id="123" name="image4.jpeg" descr="D:\Powerpoint\fumehood.jpg"/>
          <p:cNvPicPr/>
          <p:nvPr/>
        </p:nvPicPr>
        <p:blipFill>
          <a:blip r:embed="rId3">
            <a:extLst/>
          </a:blip>
          <a:stretch>
            <a:fillRect/>
          </a:stretch>
        </p:blipFill>
        <p:spPr>
          <a:xfrm>
            <a:off x="904875" y="685800"/>
            <a:ext cx="1152525" cy="1676400"/>
          </a:xfrm>
          <a:prstGeom prst="rect">
            <a:avLst/>
          </a:prstGeom>
          <a:ln w="12700">
            <a:miter lim="400000"/>
          </a:ln>
        </p:spPr>
      </p:pic>
      <p:pic>
        <p:nvPicPr>
          <p:cNvPr id="124" name="image5.jpeg" descr="D:\Powerpoint\LCcomputer.jpg"/>
          <p:cNvPicPr/>
          <p:nvPr/>
        </p:nvPicPr>
        <p:blipFill>
          <a:blip r:embed="rId4">
            <a:extLst/>
          </a:blip>
          <a:stretch>
            <a:fillRect/>
          </a:stretch>
        </p:blipFill>
        <p:spPr>
          <a:xfrm>
            <a:off x="685800" y="2520950"/>
            <a:ext cx="1676400" cy="1060450"/>
          </a:xfrm>
          <a:prstGeom prst="rect">
            <a:avLst/>
          </a:prstGeom>
          <a:ln w="12700">
            <a:miter lim="400000"/>
          </a:ln>
        </p:spPr>
      </p:pic>
      <p:pic>
        <p:nvPicPr>
          <p:cNvPr id="125" name="image6.jpeg" descr="D:\Powerpoint\kidswbridge.jpg"/>
          <p:cNvPicPr/>
          <p:nvPr/>
        </p:nvPicPr>
        <p:blipFill>
          <a:blip r:embed="rId5">
            <a:extLst/>
          </a:blip>
          <a:stretch>
            <a:fillRect/>
          </a:stretch>
        </p:blipFill>
        <p:spPr>
          <a:xfrm>
            <a:off x="1143000" y="3886200"/>
            <a:ext cx="1295400" cy="1447800"/>
          </a:xfrm>
          <a:prstGeom prst="rect">
            <a:avLst/>
          </a:prstGeom>
          <a:ln w="12700">
            <a:miter lim="400000"/>
          </a:ln>
        </p:spPr>
      </p:pic>
      <p:sp>
        <p:nvSpPr>
          <p:cNvPr id="126" name="Shape 126"/>
          <p:cNvSpPr/>
          <p:nvPr/>
        </p:nvSpPr>
        <p:spPr>
          <a:xfrm>
            <a:off x="457200" y="6462712"/>
            <a:ext cx="2209800" cy="4902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1400">
                <a:solidFill>
                  <a:srgbClr val="262626"/>
                </a:solidFill>
                <a:latin typeface="Times"/>
                <a:ea typeface="Times"/>
                <a:cs typeface="Times"/>
                <a:sym typeface="Times"/>
              </a:rPr>
              <a:t>School of Engineering</a:t>
            </a:r>
            <a:endParaRPr sz="1400">
              <a:solidFill>
                <a:srgbClr val="3333CC"/>
              </a:solidFill>
              <a:latin typeface="Times"/>
              <a:ea typeface="Times"/>
              <a:cs typeface="Times"/>
              <a:sym typeface="Times"/>
            </a:endParaRPr>
          </a:p>
          <a:p>
            <a:pPr lvl="0">
              <a:defRPr sz="1800"/>
            </a:pPr>
            <a:r>
              <a:rPr sz="1400">
                <a:solidFill>
                  <a:srgbClr val="262626"/>
                </a:solidFill>
                <a:latin typeface="Times"/>
                <a:ea typeface="Times"/>
                <a:cs typeface="Times"/>
                <a:sym typeface="Times"/>
              </a:rPr>
              <a:t>University of Bridgeport</a:t>
            </a:r>
          </a:p>
        </p:txBody>
      </p:sp>
      <p:sp>
        <p:nvSpPr>
          <p:cNvPr id="127" name="Shape 127"/>
          <p:cNvSpPr/>
          <p:nvPr>
            <p:ph type="sldNum" sz="quarter" idx="2"/>
          </p:nvPr>
        </p:nvSpPr>
        <p:spPr>
          <a:xfrm>
            <a:off x="8915400" y="6686550"/>
            <a:ext cx="381000" cy="22574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algn="l">
              <a:defRPr sz="1000">
                <a:solidFill>
                  <a:srgbClr val="262626"/>
                </a:solidFill>
              </a:defRPr>
            </a:lvl1pPr>
          </a:lstStyle>
          <a:p>
            <a:pPr lvl="0">
              <a:defRPr sz="1800">
                <a:solidFill>
                  <a:srgbClr val="000000"/>
                </a:solidFill>
              </a:defRPr>
            </a:pPr>
            <a:fld id="{86CB4B4D-7CA3-9044-876B-883B54F8677D}" type="slidenum">
              <a:rPr sz="1000">
                <a:solidFill>
                  <a:srgbClr val="262626"/>
                </a:solidFill>
              </a:rPr>
            </a:fld>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3" presetID="2" grpId="1" fill="hold">
                                  <p:stCondLst>
                                    <p:cond delay="0"/>
                                  </p:stCondLst>
                                  <p:iterate type="el" backwards="0">
                                    <p:tmAbs val="0"/>
                                  </p:iterate>
                                  <p:childTnLst>
                                    <p:set>
                                      <p:cBhvr>
                                        <p:cTn id="6" fill="hold"/>
                                        <p:tgtEl>
                                          <p:spTgt spid="121">
                                            <p:bg/>
                                          </p:spTgt>
                                        </p:tgtEl>
                                        <p:attrNameLst>
                                          <p:attrName>style.visibility</p:attrName>
                                        </p:attrNameLst>
                                      </p:cBhvr>
                                      <p:to>
                                        <p:strVal val="visible"/>
                                      </p:to>
                                    </p:set>
                                    <p:anim calcmode="lin" valueType="num">
                                      <p:cBhvr>
                                        <p:cTn id="7" dur="500" fill="hold"/>
                                        <p:tgtEl>
                                          <p:spTgt spid="121">
                                            <p:bg/>
                                          </p:spTgt>
                                        </p:tgtEl>
                                        <p:attrNameLst>
                                          <p:attrName>ppt_x</p:attrName>
                                        </p:attrNameLst>
                                      </p:cBhvr>
                                      <p:tavLst>
                                        <p:tav tm="0">
                                          <p:val>
                                            <p:strVal val="1+#ppt_w/2"/>
                                          </p:val>
                                        </p:tav>
                                        <p:tav tm="100000">
                                          <p:val>
                                            <p:strVal val="#ppt_x"/>
                                          </p:val>
                                        </p:tav>
                                      </p:tavLst>
                                    </p:anim>
                                    <p:anim calcmode="lin" valueType="num">
                                      <p:cBhvr>
                                        <p:cTn id="8" dur="500" fill="hold"/>
                                        <p:tgtEl>
                                          <p:spTgt spid="121">
                                            <p:bg/>
                                          </p:spTgt>
                                        </p:tgtEl>
                                        <p:attrNameLst>
                                          <p:attrName>ppt_y</p:attrName>
                                        </p:attrNameLst>
                                      </p:cBhvr>
                                      <p:tavLst>
                                        <p:tav tm="0">
                                          <p:val>
                                            <p:strVal val="0-#ppt_h/2"/>
                                          </p:val>
                                        </p:tav>
                                        <p:tav tm="100000">
                                          <p:val>
                                            <p:strVal val="#ppt_y"/>
                                          </p:val>
                                        </p:tav>
                                      </p:tavLst>
                                    </p:anim>
                                  </p:childTnLst>
                                </p:cTn>
                              </p:par>
                              <p:par>
                                <p:cTn id="9" presetClass="entr" presetSubtype="3" presetID="2" grpId="1" fill="hold">
                                  <p:stCondLst>
                                    <p:cond delay="0"/>
                                  </p:stCondLst>
                                  <p:iterate type="el" backwards="0">
                                    <p:tmAbs val="0"/>
                                  </p:iterate>
                                  <p:childTnLst>
                                    <p:set>
                                      <p:cBhvr>
                                        <p:cTn id="10" fill="hold"/>
                                        <p:tgtEl>
                                          <p:spTgt spid="121">
                                            <p:txEl>
                                              <p:pRg st="0" end="0"/>
                                            </p:txEl>
                                          </p:spTgt>
                                        </p:tgtEl>
                                        <p:attrNameLst>
                                          <p:attrName>style.visibility</p:attrName>
                                        </p:attrNameLst>
                                      </p:cBhvr>
                                      <p:to>
                                        <p:strVal val="visible"/>
                                      </p:to>
                                    </p:set>
                                    <p:anim calcmode="lin" valueType="num">
                                      <p:cBhvr>
                                        <p:cTn id="11" dur="500" fill="hold"/>
                                        <p:tgtEl>
                                          <p:spTgt spid="121">
                                            <p:txEl>
                                              <p:pRg st="0" end="0"/>
                                            </p:txEl>
                                          </p:spTgt>
                                        </p:tgtEl>
                                        <p:attrNameLst>
                                          <p:attrName>ppt_x</p:attrName>
                                        </p:attrNameLst>
                                      </p:cBhvr>
                                      <p:tavLst>
                                        <p:tav tm="0">
                                          <p:val>
                                            <p:strVal val="1+#ppt_w/2"/>
                                          </p:val>
                                        </p:tav>
                                        <p:tav tm="100000">
                                          <p:val>
                                            <p:strVal val="#ppt_x"/>
                                          </p:val>
                                        </p:tav>
                                      </p:tavLst>
                                    </p:anim>
                                    <p:anim calcmode="lin" valueType="num">
                                      <p:cBhvr>
                                        <p:cTn id="12" dur="500" fill="hold"/>
                                        <p:tgtEl>
                                          <p:spTgt spid="12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3" presetID="2" grpId="1" fill="hold">
                                  <p:stCondLst>
                                    <p:cond delay="0"/>
                                  </p:stCondLst>
                                  <p:iterate type="el" backwards="0">
                                    <p:tmAbs val="0"/>
                                  </p:iterate>
                                  <p:childTnLst>
                                    <p:set>
                                      <p:cBhvr>
                                        <p:cTn id="16" fill="hold"/>
                                        <p:tgtEl>
                                          <p:spTgt spid="121">
                                            <p:txEl>
                                              <p:pRg st="1" end="1"/>
                                            </p:txEl>
                                          </p:spTgt>
                                        </p:tgtEl>
                                        <p:attrNameLst>
                                          <p:attrName>style.visibility</p:attrName>
                                        </p:attrNameLst>
                                      </p:cBhvr>
                                      <p:to>
                                        <p:strVal val="visible"/>
                                      </p:to>
                                    </p:set>
                                    <p:anim calcmode="lin" valueType="num">
                                      <p:cBhvr>
                                        <p:cTn id="17" dur="500" fill="hold"/>
                                        <p:tgtEl>
                                          <p:spTgt spid="121">
                                            <p:txEl>
                                              <p:pRg st="1" end="1"/>
                                            </p:txEl>
                                          </p:spTgt>
                                        </p:tgtEl>
                                        <p:attrNameLst>
                                          <p:attrName>ppt_x</p:attrName>
                                        </p:attrNameLst>
                                      </p:cBhvr>
                                      <p:tavLst>
                                        <p:tav tm="0">
                                          <p:val>
                                            <p:strVal val="1+#ppt_w/2"/>
                                          </p:val>
                                        </p:tav>
                                        <p:tav tm="100000">
                                          <p:val>
                                            <p:strVal val="#ppt_x"/>
                                          </p:val>
                                        </p:tav>
                                      </p:tavLst>
                                    </p:anim>
                                    <p:anim calcmode="lin" valueType="num">
                                      <p:cBhvr>
                                        <p:cTn id="18" dur="500" fill="hold"/>
                                        <p:tgtEl>
                                          <p:spTgt spid="121">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3" presetID="2" grpId="1" fill="hold">
                                  <p:stCondLst>
                                    <p:cond delay="0"/>
                                  </p:stCondLst>
                                  <p:iterate type="el" backwards="0">
                                    <p:tmAbs val="0"/>
                                  </p:iterate>
                                  <p:childTnLst>
                                    <p:set>
                                      <p:cBhvr>
                                        <p:cTn id="22" fill="hold"/>
                                        <p:tgtEl>
                                          <p:spTgt spid="121">
                                            <p:txEl>
                                              <p:pRg st="2" end="2"/>
                                            </p:txEl>
                                          </p:spTgt>
                                        </p:tgtEl>
                                        <p:attrNameLst>
                                          <p:attrName>style.visibility</p:attrName>
                                        </p:attrNameLst>
                                      </p:cBhvr>
                                      <p:to>
                                        <p:strVal val="visible"/>
                                      </p:to>
                                    </p:set>
                                    <p:anim calcmode="lin" valueType="num">
                                      <p:cBhvr>
                                        <p:cTn id="23" dur="500" fill="hold"/>
                                        <p:tgtEl>
                                          <p:spTgt spid="121">
                                            <p:txEl>
                                              <p:pRg st="2" end="2"/>
                                            </p:txEl>
                                          </p:spTgt>
                                        </p:tgtEl>
                                        <p:attrNameLst>
                                          <p:attrName>ppt_x</p:attrName>
                                        </p:attrNameLst>
                                      </p:cBhvr>
                                      <p:tavLst>
                                        <p:tav tm="0">
                                          <p:val>
                                            <p:strVal val="1+#ppt_w/2"/>
                                          </p:val>
                                        </p:tav>
                                        <p:tav tm="100000">
                                          <p:val>
                                            <p:strVal val="#ppt_x"/>
                                          </p:val>
                                        </p:tav>
                                      </p:tavLst>
                                    </p:anim>
                                    <p:anim calcmode="lin" valueType="num">
                                      <p:cBhvr>
                                        <p:cTn id="24" dur="500" fill="hold"/>
                                        <p:tgtEl>
                                          <p:spTgt spid="121">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3" presetID="2" grpId="1" fill="hold">
                                  <p:stCondLst>
                                    <p:cond delay="0"/>
                                  </p:stCondLst>
                                  <p:iterate type="el" backwards="0">
                                    <p:tmAbs val="0"/>
                                  </p:iterate>
                                  <p:childTnLst>
                                    <p:set>
                                      <p:cBhvr>
                                        <p:cTn id="28" fill="hold"/>
                                        <p:tgtEl>
                                          <p:spTgt spid="121">
                                            <p:txEl>
                                              <p:pRg st="3" end="3"/>
                                            </p:txEl>
                                          </p:spTgt>
                                        </p:tgtEl>
                                        <p:attrNameLst>
                                          <p:attrName>style.visibility</p:attrName>
                                        </p:attrNameLst>
                                      </p:cBhvr>
                                      <p:to>
                                        <p:strVal val="visible"/>
                                      </p:to>
                                    </p:set>
                                    <p:anim calcmode="lin" valueType="num">
                                      <p:cBhvr>
                                        <p:cTn id="29" dur="500" fill="hold"/>
                                        <p:tgtEl>
                                          <p:spTgt spid="121">
                                            <p:txEl>
                                              <p:pRg st="3" end="3"/>
                                            </p:txEl>
                                          </p:spTgt>
                                        </p:tgtEl>
                                        <p:attrNameLst>
                                          <p:attrName>ppt_x</p:attrName>
                                        </p:attrNameLst>
                                      </p:cBhvr>
                                      <p:tavLst>
                                        <p:tav tm="0">
                                          <p:val>
                                            <p:strVal val="1+#ppt_w/2"/>
                                          </p:val>
                                        </p:tav>
                                        <p:tav tm="100000">
                                          <p:val>
                                            <p:strVal val="#ppt_x"/>
                                          </p:val>
                                        </p:tav>
                                      </p:tavLst>
                                    </p:anim>
                                    <p:anim calcmode="lin" valueType="num">
                                      <p:cBhvr>
                                        <p:cTn id="30" dur="500" fill="hold"/>
                                        <p:tgtEl>
                                          <p:spTgt spid="121">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3" presetID="2" grpId="1" fill="hold">
                                  <p:stCondLst>
                                    <p:cond delay="0"/>
                                  </p:stCondLst>
                                  <p:iterate type="el" backwards="0">
                                    <p:tmAbs val="0"/>
                                  </p:iterate>
                                  <p:childTnLst>
                                    <p:set>
                                      <p:cBhvr>
                                        <p:cTn id="34" fill="hold"/>
                                        <p:tgtEl>
                                          <p:spTgt spid="121">
                                            <p:txEl>
                                              <p:pRg st="4" end="4"/>
                                            </p:txEl>
                                          </p:spTgt>
                                        </p:tgtEl>
                                        <p:attrNameLst>
                                          <p:attrName>style.visibility</p:attrName>
                                        </p:attrNameLst>
                                      </p:cBhvr>
                                      <p:to>
                                        <p:strVal val="visible"/>
                                      </p:to>
                                    </p:set>
                                    <p:anim calcmode="lin" valueType="num">
                                      <p:cBhvr>
                                        <p:cTn id="35" dur="500" fill="hold"/>
                                        <p:tgtEl>
                                          <p:spTgt spid="121">
                                            <p:txEl>
                                              <p:pRg st="4" end="4"/>
                                            </p:txEl>
                                          </p:spTgt>
                                        </p:tgtEl>
                                        <p:attrNameLst>
                                          <p:attrName>ppt_x</p:attrName>
                                        </p:attrNameLst>
                                      </p:cBhvr>
                                      <p:tavLst>
                                        <p:tav tm="0">
                                          <p:val>
                                            <p:strVal val="1+#ppt_w/2"/>
                                          </p:val>
                                        </p:tav>
                                        <p:tav tm="100000">
                                          <p:val>
                                            <p:strVal val="#ppt_x"/>
                                          </p:val>
                                        </p:tav>
                                      </p:tavLst>
                                    </p:anim>
                                    <p:anim calcmode="lin" valueType="num">
                                      <p:cBhvr>
                                        <p:cTn id="36" dur="500" fill="hold"/>
                                        <p:tgtEl>
                                          <p:spTgt spid="121">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3" presetID="2" grpId="1" fill="hold">
                                  <p:stCondLst>
                                    <p:cond delay="0"/>
                                  </p:stCondLst>
                                  <p:iterate type="el" backwards="0">
                                    <p:tmAbs val="0"/>
                                  </p:iterate>
                                  <p:childTnLst>
                                    <p:set>
                                      <p:cBhvr>
                                        <p:cTn id="40" fill="hold"/>
                                        <p:tgtEl>
                                          <p:spTgt spid="121">
                                            <p:txEl>
                                              <p:pRg st="5" end="5"/>
                                            </p:txEl>
                                          </p:spTgt>
                                        </p:tgtEl>
                                        <p:attrNameLst>
                                          <p:attrName>style.visibility</p:attrName>
                                        </p:attrNameLst>
                                      </p:cBhvr>
                                      <p:to>
                                        <p:strVal val="visible"/>
                                      </p:to>
                                    </p:set>
                                    <p:anim calcmode="lin" valueType="num">
                                      <p:cBhvr>
                                        <p:cTn id="41" dur="500" fill="hold"/>
                                        <p:tgtEl>
                                          <p:spTgt spid="121">
                                            <p:txEl>
                                              <p:pRg st="5" end="5"/>
                                            </p:txEl>
                                          </p:spTgt>
                                        </p:tgtEl>
                                        <p:attrNameLst>
                                          <p:attrName>ppt_x</p:attrName>
                                        </p:attrNameLst>
                                      </p:cBhvr>
                                      <p:tavLst>
                                        <p:tav tm="0">
                                          <p:val>
                                            <p:strVal val="1+#ppt_w/2"/>
                                          </p:val>
                                        </p:tav>
                                        <p:tav tm="100000">
                                          <p:val>
                                            <p:strVal val="#ppt_x"/>
                                          </p:val>
                                        </p:tav>
                                      </p:tavLst>
                                    </p:anim>
                                    <p:anim calcmode="lin" valueType="num">
                                      <p:cBhvr>
                                        <p:cTn id="42" dur="500" fill="hold"/>
                                        <p:tgtEl>
                                          <p:spTgt spid="121">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nodeType="clickEffect" presetClass="entr" presetSubtype="3" presetID="2" grpId="1" fill="hold">
                                  <p:stCondLst>
                                    <p:cond delay="0"/>
                                  </p:stCondLst>
                                  <p:iterate type="el" backwards="0">
                                    <p:tmAbs val="0"/>
                                  </p:iterate>
                                  <p:childTnLst>
                                    <p:set>
                                      <p:cBhvr>
                                        <p:cTn id="46" fill="hold"/>
                                        <p:tgtEl>
                                          <p:spTgt spid="121">
                                            <p:txEl>
                                              <p:pRg st="6" end="6"/>
                                            </p:txEl>
                                          </p:spTgt>
                                        </p:tgtEl>
                                        <p:attrNameLst>
                                          <p:attrName>style.visibility</p:attrName>
                                        </p:attrNameLst>
                                      </p:cBhvr>
                                      <p:to>
                                        <p:strVal val="visible"/>
                                      </p:to>
                                    </p:set>
                                    <p:anim calcmode="lin" valueType="num">
                                      <p:cBhvr>
                                        <p:cTn id="47" dur="500" fill="hold"/>
                                        <p:tgtEl>
                                          <p:spTgt spid="121">
                                            <p:txEl>
                                              <p:pRg st="6" end="6"/>
                                            </p:txEl>
                                          </p:spTgt>
                                        </p:tgtEl>
                                        <p:attrNameLst>
                                          <p:attrName>ppt_x</p:attrName>
                                        </p:attrNameLst>
                                      </p:cBhvr>
                                      <p:tavLst>
                                        <p:tav tm="0">
                                          <p:val>
                                            <p:strVal val="1+#ppt_w/2"/>
                                          </p:val>
                                        </p:tav>
                                        <p:tav tm="100000">
                                          <p:val>
                                            <p:strVal val="#ppt_x"/>
                                          </p:val>
                                        </p:tav>
                                      </p:tavLst>
                                    </p:anim>
                                    <p:anim calcmode="lin" valueType="num">
                                      <p:cBhvr>
                                        <p:cTn id="48" dur="500" fill="hold"/>
                                        <p:tgtEl>
                                          <p:spTgt spid="121">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21"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9" name="Shape 129"/>
          <p:cNvSpPr/>
          <p:nvPr/>
        </p:nvSpPr>
        <p:spPr>
          <a:xfrm>
            <a:off x="3505200" y="6705600"/>
            <a:ext cx="3124200" cy="2135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a:solidFill>
                  <a:srgbClr val="262626"/>
                </a:solidFill>
                <a:latin typeface="Times"/>
                <a:ea typeface="Times"/>
                <a:cs typeface="Times"/>
                <a:sym typeface="Times"/>
              </a:defRPr>
            </a:lvl1pPr>
          </a:lstStyle>
          <a:p>
            <a:pPr lvl="0">
              <a:defRPr sz="1800">
                <a:solidFill>
                  <a:srgbClr val="000000"/>
                </a:solidFill>
              </a:defRPr>
            </a:pPr>
            <a:r>
              <a:rPr sz="900">
                <a:solidFill>
                  <a:srgbClr val="262626"/>
                </a:solidFill>
              </a:rPr>
              <a:t>Graduate Education &amp; Research Directions – 9.15.2010</a:t>
            </a:r>
          </a:p>
        </p:txBody>
      </p:sp>
      <p:sp>
        <p:nvSpPr>
          <p:cNvPr id="130" name="Shape 130"/>
          <p:cNvSpPr/>
          <p:nvPr>
            <p:ph type="title"/>
          </p:nvPr>
        </p:nvSpPr>
        <p:spPr>
          <a:xfrm>
            <a:off x="990600" y="152400"/>
            <a:ext cx="7772400" cy="838200"/>
          </a:xfrm>
          <a:prstGeom prst="rect">
            <a:avLst/>
          </a:prstGeom>
        </p:spPr>
        <p:txBody>
          <a:bodyPr lIns="0" tIns="0" rIns="0" bIns="0">
            <a:normAutofit fontScale="100000" lnSpcReduction="0"/>
          </a:bodyPr>
          <a:lstStyle>
            <a:lvl1pPr>
              <a:defRPr b="1" sz="4000">
                <a:solidFill>
                  <a:srgbClr val="FFFFFF"/>
                </a:solidFill>
              </a:defRPr>
            </a:lvl1pPr>
          </a:lstStyle>
          <a:p>
            <a:pPr lvl="0">
              <a:defRPr b="0" sz="1800">
                <a:solidFill>
                  <a:srgbClr val="000000"/>
                </a:solidFill>
              </a:defRPr>
            </a:pPr>
            <a:r>
              <a:rPr b="1" sz="4000">
                <a:solidFill>
                  <a:srgbClr val="FFFFFF"/>
                </a:solidFill>
              </a:rPr>
              <a:t>Select New Directions (Cont’d)</a:t>
            </a:r>
          </a:p>
        </p:txBody>
      </p:sp>
      <p:sp>
        <p:nvSpPr>
          <p:cNvPr id="131" name="Shape 131"/>
          <p:cNvSpPr/>
          <p:nvPr/>
        </p:nvSpPr>
        <p:spPr>
          <a:xfrm>
            <a:off x="1441035" y="1003228"/>
            <a:ext cx="6261930" cy="55569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3400">
                <a:solidFill>
                  <a:srgbClr val="FFFFFF"/>
                </a:solidFill>
              </a:defRPr>
            </a:lvl1pPr>
          </a:lstStyle>
          <a:p>
            <a:pPr lvl="0">
              <a:defRPr b="0" sz="1800">
                <a:solidFill>
                  <a:srgbClr val="000000"/>
                </a:solidFill>
              </a:defRPr>
            </a:pPr>
            <a:r>
              <a:rPr b="1" sz="3400">
                <a:solidFill>
                  <a:srgbClr val="FFFFFF"/>
                </a:solidFill>
              </a:rPr>
              <a:t>Learning Center in New Building</a:t>
            </a:r>
          </a:p>
        </p:txBody>
      </p:sp>
      <p:pic>
        <p:nvPicPr>
          <p:cNvPr id="132" name="image7.jpeg"/>
          <p:cNvPicPr/>
          <p:nvPr/>
        </p:nvPicPr>
        <p:blipFill>
          <a:blip r:embed="rId2">
            <a:extLst/>
          </a:blip>
          <a:stretch>
            <a:fillRect/>
          </a:stretch>
        </p:blipFill>
        <p:spPr>
          <a:xfrm rot="21600000">
            <a:off x="2198534" y="1267618"/>
            <a:ext cx="7162801" cy="4322764"/>
          </a:xfrm>
          <a:prstGeom prst="rect">
            <a:avLst/>
          </a:prstGeom>
          <a:ln w="12700">
            <a:miter lim="400000"/>
          </a:ln>
        </p:spPr>
      </p:pic>
      <p:sp>
        <p:nvSpPr>
          <p:cNvPr id="133" name="Shape 133"/>
          <p:cNvSpPr/>
          <p:nvPr/>
        </p:nvSpPr>
        <p:spPr>
          <a:xfrm>
            <a:off x="457200" y="6462712"/>
            <a:ext cx="2209800" cy="4902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1400">
                <a:solidFill>
                  <a:srgbClr val="262626"/>
                </a:solidFill>
                <a:latin typeface="Times"/>
                <a:ea typeface="Times"/>
                <a:cs typeface="Times"/>
                <a:sym typeface="Times"/>
              </a:rPr>
              <a:t>School of Engineering</a:t>
            </a:r>
            <a:endParaRPr sz="1400">
              <a:solidFill>
                <a:srgbClr val="3333CC"/>
              </a:solidFill>
              <a:latin typeface="Times"/>
              <a:ea typeface="Times"/>
              <a:cs typeface="Times"/>
              <a:sym typeface="Times"/>
            </a:endParaRPr>
          </a:p>
          <a:p>
            <a:pPr lvl="0">
              <a:defRPr sz="1800"/>
            </a:pPr>
            <a:r>
              <a:rPr sz="1400">
                <a:solidFill>
                  <a:srgbClr val="262626"/>
                </a:solidFill>
                <a:latin typeface="Times"/>
                <a:ea typeface="Times"/>
                <a:cs typeface="Times"/>
                <a:sym typeface="Times"/>
              </a:rPr>
              <a:t>University of Bridgeport</a:t>
            </a:r>
          </a:p>
        </p:txBody>
      </p:sp>
      <p:sp>
        <p:nvSpPr>
          <p:cNvPr id="134" name="Shape 134"/>
          <p:cNvSpPr/>
          <p:nvPr>
            <p:ph type="sldNum" sz="quarter" idx="2"/>
          </p:nvPr>
        </p:nvSpPr>
        <p:spPr>
          <a:xfrm>
            <a:off x="8915400" y="6686550"/>
            <a:ext cx="381000" cy="22574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algn="l">
              <a:defRPr sz="1000">
                <a:solidFill>
                  <a:srgbClr val="262626"/>
                </a:solidFill>
              </a:defRPr>
            </a:lvl1pPr>
          </a:lstStyle>
          <a:p>
            <a:pPr lvl="0">
              <a:defRPr sz="1800">
                <a:solidFill>
                  <a:srgbClr val="000000"/>
                </a:solidFill>
              </a:defRPr>
            </a:pPr>
            <a:fld id="{86CB4B4D-7CA3-9044-876B-883B54F8677D}" type="slidenum">
              <a:rPr sz="1000">
                <a:solidFill>
                  <a:srgbClr val="262626"/>
                </a:solidFill>
              </a:rPr>
            </a:fld>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32" presetID="4" grpId="1" fill="hold">
                                  <p:stCondLst>
                                    <p:cond delay="0"/>
                                  </p:stCondLst>
                                  <p:iterate type="el" backwards="0">
                                    <p:tmAbs val="0"/>
                                  </p:iterate>
                                  <p:childTnLst>
                                    <p:set>
                                      <p:cBhvr>
                                        <p:cTn id="6" fill="hold"/>
                                        <p:tgtEl>
                                          <p:spTgt spid="132"/>
                                        </p:tgtEl>
                                        <p:attrNameLst>
                                          <p:attrName>style.visibility</p:attrName>
                                        </p:attrNameLst>
                                      </p:cBhvr>
                                      <p:to>
                                        <p:strVal val="visible"/>
                                      </p:to>
                                    </p:set>
                                    <p:animEffect filter="box(out)" transition="in">
                                      <p:cBhvr>
                                        <p:cTn id="7" dur="500"/>
                                        <p:tgtEl>
                                          <p:spTgt spid="1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2"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Shape 136"/>
          <p:cNvSpPr/>
          <p:nvPr/>
        </p:nvSpPr>
        <p:spPr>
          <a:xfrm>
            <a:off x="3505200" y="6705600"/>
            <a:ext cx="3124200" cy="2135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a:solidFill>
                  <a:srgbClr val="262626"/>
                </a:solidFill>
                <a:latin typeface="Times"/>
                <a:ea typeface="Times"/>
                <a:cs typeface="Times"/>
                <a:sym typeface="Times"/>
              </a:defRPr>
            </a:lvl1pPr>
          </a:lstStyle>
          <a:p>
            <a:pPr lvl="0">
              <a:defRPr sz="1800">
                <a:solidFill>
                  <a:srgbClr val="000000"/>
                </a:solidFill>
              </a:defRPr>
            </a:pPr>
            <a:r>
              <a:rPr sz="900">
                <a:solidFill>
                  <a:srgbClr val="262626"/>
                </a:solidFill>
              </a:rPr>
              <a:t>Graduate Education &amp; Research Directions – 9.15.2010</a:t>
            </a:r>
          </a:p>
        </p:txBody>
      </p:sp>
      <p:sp>
        <p:nvSpPr>
          <p:cNvPr id="137" name="Shape 137"/>
          <p:cNvSpPr/>
          <p:nvPr>
            <p:ph type="title"/>
          </p:nvPr>
        </p:nvSpPr>
        <p:spPr>
          <a:xfrm>
            <a:off x="685800" y="152400"/>
            <a:ext cx="8077200" cy="762000"/>
          </a:xfrm>
          <a:prstGeom prst="rect">
            <a:avLst/>
          </a:prstGeom>
        </p:spPr>
        <p:txBody>
          <a:bodyPr lIns="0" tIns="0" rIns="0" bIns="0">
            <a:normAutofit fontScale="100000" lnSpcReduction="0"/>
          </a:bodyPr>
          <a:lstStyle>
            <a:lvl1pPr>
              <a:lnSpc>
                <a:spcPct val="70000"/>
              </a:lnSpc>
              <a:defRPr b="1" sz="3600">
                <a:solidFill>
                  <a:srgbClr val="FFFFFF"/>
                </a:solidFill>
              </a:defRPr>
            </a:lvl1pPr>
          </a:lstStyle>
          <a:p>
            <a:pPr lvl="0">
              <a:defRPr b="0" sz="1800">
                <a:solidFill>
                  <a:srgbClr val="000000"/>
                </a:solidFill>
              </a:defRPr>
            </a:pPr>
            <a:r>
              <a:rPr b="1" sz="3600">
                <a:solidFill>
                  <a:srgbClr val="FFFFFF"/>
                </a:solidFill>
              </a:rPr>
              <a:t>Engineering Problem(s) and a Plan</a:t>
            </a:r>
          </a:p>
        </p:txBody>
      </p:sp>
      <p:sp>
        <p:nvSpPr>
          <p:cNvPr id="138" name="Shape 138"/>
          <p:cNvSpPr/>
          <p:nvPr>
            <p:ph type="body" idx="1"/>
          </p:nvPr>
        </p:nvSpPr>
        <p:spPr>
          <a:xfrm>
            <a:off x="762000" y="1066800"/>
            <a:ext cx="7772400" cy="4114800"/>
          </a:xfrm>
          <a:prstGeom prst="rect">
            <a:avLst/>
          </a:prstGeom>
        </p:spPr>
        <p:txBody>
          <a:bodyPr lIns="0" tIns="0" rIns="0" bIns="0">
            <a:normAutofit fontScale="100000" lnSpcReduction="0"/>
          </a:bodyPr>
          <a:lstStyle/>
          <a:p>
            <a:pPr lvl="0" marL="297037" indent="-297037" defTabSz="905255">
              <a:lnSpc>
                <a:spcPct val="80000"/>
              </a:lnSpc>
              <a:spcBef>
                <a:spcPts val="600"/>
              </a:spcBef>
              <a:buClr>
                <a:srgbClr val="FFFFFF"/>
              </a:buClr>
              <a:defRPr sz="1800"/>
            </a:pPr>
            <a:r>
              <a:rPr b="1" sz="2772">
                <a:solidFill>
                  <a:srgbClr val="FFCC00"/>
                </a:solidFill>
              </a:rPr>
              <a:t>Curriculum / Research based (partially) on constituents’ feedback, needs, vision, aspirations, problems (local, regional, national and global) </a:t>
            </a:r>
            <a:endParaRPr sz="2772">
              <a:solidFill>
                <a:srgbClr val="FFFFFF"/>
              </a:solidFill>
            </a:endParaRPr>
          </a:p>
          <a:p>
            <a:pPr lvl="0" marL="297037" indent="-297037" defTabSz="905255">
              <a:lnSpc>
                <a:spcPct val="80000"/>
              </a:lnSpc>
              <a:spcBef>
                <a:spcPts val="600"/>
              </a:spcBef>
              <a:buClr>
                <a:srgbClr val="CCCCFF"/>
              </a:buClr>
              <a:defRPr sz="1800"/>
            </a:pPr>
            <a:r>
              <a:rPr b="1" i="1" sz="2772">
                <a:solidFill>
                  <a:srgbClr val="CCCCFF"/>
                </a:solidFill>
              </a:rPr>
              <a:t>Leading versus following ?</a:t>
            </a:r>
            <a:endParaRPr b="1" i="1" sz="2772">
              <a:solidFill>
                <a:srgbClr val="CCCCFF"/>
              </a:solidFill>
            </a:endParaRPr>
          </a:p>
          <a:p>
            <a:pPr lvl="0" marL="297037" indent="-297037" defTabSz="905255">
              <a:lnSpc>
                <a:spcPct val="80000"/>
              </a:lnSpc>
              <a:spcBef>
                <a:spcPts val="600"/>
              </a:spcBef>
              <a:buClr>
                <a:srgbClr val="FFCC00"/>
              </a:buClr>
              <a:defRPr sz="1800"/>
            </a:pPr>
            <a:r>
              <a:rPr b="1" sz="2772">
                <a:solidFill>
                  <a:srgbClr val="FFCC00"/>
                </a:solidFill>
              </a:rPr>
              <a:t>“Functional” body of knowledge for leading edge technology development and to produce competent and interdisciplinary engineers and scientists. </a:t>
            </a:r>
            <a:endParaRPr b="1" sz="2772">
              <a:solidFill>
                <a:srgbClr val="FFFFFF"/>
              </a:solidFill>
            </a:endParaRPr>
          </a:p>
          <a:p>
            <a:pPr lvl="0" marL="297037" indent="-297037" defTabSz="905255">
              <a:lnSpc>
                <a:spcPct val="80000"/>
              </a:lnSpc>
              <a:spcBef>
                <a:spcPts val="600"/>
              </a:spcBef>
              <a:buClr>
                <a:srgbClr val="FFFFFF"/>
              </a:buClr>
              <a:defRPr sz="1800"/>
            </a:pPr>
            <a:r>
              <a:rPr b="1" sz="2772">
                <a:solidFill>
                  <a:srgbClr val="FFCC00"/>
                </a:solidFill>
              </a:rPr>
              <a:t>New programs (outcome-based)</a:t>
            </a:r>
            <a:r>
              <a:rPr b="1" i="1" sz="2772">
                <a:solidFill>
                  <a:srgbClr val="CCCCFF"/>
                </a:solidFill>
              </a:rPr>
              <a:t> utilizing </a:t>
            </a:r>
            <a:r>
              <a:rPr b="1" sz="2772">
                <a:solidFill>
                  <a:srgbClr val="FFCC00"/>
                </a:solidFill>
              </a:rPr>
              <a:t>outstanding and </a:t>
            </a:r>
            <a:r>
              <a:rPr b="1" i="1" sz="2772">
                <a:solidFill>
                  <a:srgbClr val="CCCCFF"/>
                </a:solidFill>
              </a:rPr>
              <a:t>unique</a:t>
            </a:r>
            <a:r>
              <a:rPr b="1" sz="2772">
                <a:solidFill>
                  <a:srgbClr val="FFCC00"/>
                </a:solidFill>
              </a:rPr>
              <a:t> human and technology resources (let’s not fall into the .com trap again)</a:t>
            </a:r>
            <a:r>
              <a:rPr i="1" sz="2772">
                <a:solidFill>
                  <a:srgbClr val="FFCC00"/>
                </a:solidFill>
              </a:rPr>
              <a:t>.</a:t>
            </a:r>
          </a:p>
        </p:txBody>
      </p:sp>
      <p:sp>
        <p:nvSpPr>
          <p:cNvPr id="139" name="Shape 139"/>
          <p:cNvSpPr/>
          <p:nvPr/>
        </p:nvSpPr>
        <p:spPr>
          <a:xfrm>
            <a:off x="457200" y="6462712"/>
            <a:ext cx="2209800" cy="4902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1400">
                <a:solidFill>
                  <a:srgbClr val="262626"/>
                </a:solidFill>
                <a:latin typeface="Times"/>
                <a:ea typeface="Times"/>
                <a:cs typeface="Times"/>
                <a:sym typeface="Times"/>
              </a:rPr>
              <a:t>School of Engineering</a:t>
            </a:r>
            <a:endParaRPr sz="1400">
              <a:solidFill>
                <a:srgbClr val="3333CC"/>
              </a:solidFill>
              <a:latin typeface="Times"/>
              <a:ea typeface="Times"/>
              <a:cs typeface="Times"/>
              <a:sym typeface="Times"/>
            </a:endParaRPr>
          </a:p>
          <a:p>
            <a:pPr lvl="0">
              <a:defRPr sz="1800"/>
            </a:pPr>
            <a:r>
              <a:rPr sz="1400">
                <a:solidFill>
                  <a:srgbClr val="262626"/>
                </a:solidFill>
                <a:latin typeface="Times"/>
                <a:ea typeface="Times"/>
                <a:cs typeface="Times"/>
                <a:sym typeface="Times"/>
              </a:rPr>
              <a:t>University of Bridgeport</a:t>
            </a:r>
          </a:p>
        </p:txBody>
      </p:sp>
      <p:sp>
        <p:nvSpPr>
          <p:cNvPr id="140" name="Shape 140"/>
          <p:cNvSpPr/>
          <p:nvPr>
            <p:ph type="sldNum" sz="quarter" idx="2"/>
          </p:nvPr>
        </p:nvSpPr>
        <p:spPr>
          <a:xfrm>
            <a:off x="8915400" y="6686550"/>
            <a:ext cx="381000" cy="22574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algn="l">
              <a:defRPr sz="1000">
                <a:solidFill>
                  <a:srgbClr val="262626"/>
                </a:solidFill>
              </a:defRPr>
            </a:lvl1pPr>
          </a:lstStyle>
          <a:p>
            <a:pPr lvl="0">
              <a:defRPr sz="1800">
                <a:solidFill>
                  <a:srgbClr val="000000"/>
                </a:solidFill>
              </a:defRPr>
            </a:pPr>
            <a:fld id="{86CB4B4D-7CA3-9044-876B-883B54F8677D}" type="slidenum">
              <a:rPr sz="1000">
                <a:solidFill>
                  <a:srgbClr val="262626"/>
                </a:solidFill>
              </a:rPr>
            </a:fld>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138">
                                            <p:bg/>
                                          </p:spTgt>
                                        </p:tgtEl>
                                        <p:attrNameLst>
                                          <p:attrName>style.visibility</p:attrName>
                                        </p:attrNameLst>
                                      </p:cBhvr>
                                      <p:to>
                                        <p:strVal val="visible"/>
                                      </p:to>
                                    </p:set>
                                    <p:anim calcmode="lin" valueType="num">
                                      <p:cBhvr>
                                        <p:cTn id="7" dur="500" fill="hold"/>
                                        <p:tgtEl>
                                          <p:spTgt spid="138">
                                            <p:bg/>
                                          </p:spTgt>
                                        </p:tgtEl>
                                        <p:attrNameLst>
                                          <p:attrName>ppt_x</p:attrName>
                                        </p:attrNameLst>
                                      </p:cBhvr>
                                      <p:tavLst>
                                        <p:tav tm="0">
                                          <p:val>
                                            <p:strVal val="1+#ppt_w/2"/>
                                          </p:val>
                                        </p:tav>
                                        <p:tav tm="100000">
                                          <p:val>
                                            <p:strVal val="#ppt_x"/>
                                          </p:val>
                                        </p:tav>
                                      </p:tavLst>
                                    </p:anim>
                                    <p:anim calcmode="lin" valueType="num">
                                      <p:cBhvr>
                                        <p:cTn id="8" dur="500" fill="hold"/>
                                        <p:tgtEl>
                                          <p:spTgt spid="138">
                                            <p:bg/>
                                          </p:spTgt>
                                        </p:tgtEl>
                                        <p:attrNameLst>
                                          <p:attrName>ppt_y</p:attrName>
                                        </p:attrNameLst>
                                      </p:cBhvr>
                                      <p:tavLst>
                                        <p:tav tm="0">
                                          <p:val>
                                            <p:strVal val="#ppt_y"/>
                                          </p:val>
                                        </p:tav>
                                        <p:tav tm="100000">
                                          <p:val>
                                            <p:strVal val="#ppt_y"/>
                                          </p:val>
                                        </p:tav>
                                      </p:tavLst>
                                    </p:anim>
                                  </p:childTnLst>
                                </p:cTn>
                              </p:par>
                              <p:par>
                                <p:cTn id="9" presetClass="entr" presetSubtype="2" presetID="2" grpId="1" fill="hold">
                                  <p:stCondLst>
                                    <p:cond delay="0"/>
                                  </p:stCondLst>
                                  <p:iterate type="el" backwards="0">
                                    <p:tmAbs val="0"/>
                                  </p:iterate>
                                  <p:childTnLst>
                                    <p:set>
                                      <p:cBhvr>
                                        <p:cTn id="10" fill="hold"/>
                                        <p:tgtEl>
                                          <p:spTgt spid="138">
                                            <p:txEl>
                                              <p:pRg st="0" end="0"/>
                                            </p:txEl>
                                          </p:spTgt>
                                        </p:tgtEl>
                                        <p:attrNameLst>
                                          <p:attrName>style.visibility</p:attrName>
                                        </p:attrNameLst>
                                      </p:cBhvr>
                                      <p:to>
                                        <p:strVal val="visible"/>
                                      </p:to>
                                    </p:set>
                                    <p:anim calcmode="lin" valueType="num">
                                      <p:cBhvr>
                                        <p:cTn id="11" dur="500" fill="hold"/>
                                        <p:tgtEl>
                                          <p:spTgt spid="138">
                                            <p:txEl>
                                              <p:pRg st="0" end="0"/>
                                            </p:txEl>
                                          </p:spTgt>
                                        </p:tgtEl>
                                        <p:attrNameLst>
                                          <p:attrName>ppt_x</p:attrName>
                                        </p:attrNameLst>
                                      </p:cBhvr>
                                      <p:tavLst>
                                        <p:tav tm="0">
                                          <p:val>
                                            <p:strVal val="1+#ppt_w/2"/>
                                          </p:val>
                                        </p:tav>
                                        <p:tav tm="100000">
                                          <p:val>
                                            <p:strVal val="#ppt_x"/>
                                          </p:val>
                                        </p:tav>
                                      </p:tavLst>
                                    </p:anim>
                                    <p:anim calcmode="lin" valueType="num">
                                      <p:cBhvr>
                                        <p:cTn id="12" dur="500" fill="hold"/>
                                        <p:tgtEl>
                                          <p:spTgt spid="13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2" presetID="2" grpId="1" fill="hold">
                                  <p:stCondLst>
                                    <p:cond delay="0"/>
                                  </p:stCondLst>
                                  <p:iterate type="el" backwards="0">
                                    <p:tmAbs val="0"/>
                                  </p:iterate>
                                  <p:childTnLst>
                                    <p:set>
                                      <p:cBhvr>
                                        <p:cTn id="16" fill="hold"/>
                                        <p:tgtEl>
                                          <p:spTgt spid="138">
                                            <p:txEl>
                                              <p:pRg st="1" end="1"/>
                                            </p:txEl>
                                          </p:spTgt>
                                        </p:tgtEl>
                                        <p:attrNameLst>
                                          <p:attrName>style.visibility</p:attrName>
                                        </p:attrNameLst>
                                      </p:cBhvr>
                                      <p:to>
                                        <p:strVal val="visible"/>
                                      </p:to>
                                    </p:set>
                                    <p:anim calcmode="lin" valueType="num">
                                      <p:cBhvr>
                                        <p:cTn id="17" dur="500" fill="hold"/>
                                        <p:tgtEl>
                                          <p:spTgt spid="138">
                                            <p:txEl>
                                              <p:pRg st="1" end="1"/>
                                            </p:txEl>
                                          </p:spTgt>
                                        </p:tgtEl>
                                        <p:attrNameLst>
                                          <p:attrName>ppt_x</p:attrName>
                                        </p:attrNameLst>
                                      </p:cBhvr>
                                      <p:tavLst>
                                        <p:tav tm="0">
                                          <p:val>
                                            <p:strVal val="1+#ppt_w/2"/>
                                          </p:val>
                                        </p:tav>
                                        <p:tav tm="100000">
                                          <p:val>
                                            <p:strVal val="#ppt_x"/>
                                          </p:val>
                                        </p:tav>
                                      </p:tavLst>
                                    </p:anim>
                                    <p:anim calcmode="lin" valueType="num">
                                      <p:cBhvr>
                                        <p:cTn id="18" dur="500" fill="hold"/>
                                        <p:tgtEl>
                                          <p:spTgt spid="13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2" presetID="2" grpId="1" fill="hold">
                                  <p:stCondLst>
                                    <p:cond delay="0"/>
                                  </p:stCondLst>
                                  <p:iterate type="el" backwards="0">
                                    <p:tmAbs val="0"/>
                                  </p:iterate>
                                  <p:childTnLst>
                                    <p:set>
                                      <p:cBhvr>
                                        <p:cTn id="22" fill="hold"/>
                                        <p:tgtEl>
                                          <p:spTgt spid="138">
                                            <p:txEl>
                                              <p:pRg st="2" end="2"/>
                                            </p:txEl>
                                          </p:spTgt>
                                        </p:tgtEl>
                                        <p:attrNameLst>
                                          <p:attrName>style.visibility</p:attrName>
                                        </p:attrNameLst>
                                      </p:cBhvr>
                                      <p:to>
                                        <p:strVal val="visible"/>
                                      </p:to>
                                    </p:set>
                                    <p:anim calcmode="lin" valueType="num">
                                      <p:cBhvr>
                                        <p:cTn id="23" dur="500" fill="hold"/>
                                        <p:tgtEl>
                                          <p:spTgt spid="138">
                                            <p:txEl>
                                              <p:pRg st="2" end="2"/>
                                            </p:txEl>
                                          </p:spTgt>
                                        </p:tgtEl>
                                        <p:attrNameLst>
                                          <p:attrName>ppt_x</p:attrName>
                                        </p:attrNameLst>
                                      </p:cBhvr>
                                      <p:tavLst>
                                        <p:tav tm="0">
                                          <p:val>
                                            <p:strVal val="1+#ppt_w/2"/>
                                          </p:val>
                                        </p:tav>
                                        <p:tav tm="100000">
                                          <p:val>
                                            <p:strVal val="#ppt_x"/>
                                          </p:val>
                                        </p:tav>
                                      </p:tavLst>
                                    </p:anim>
                                    <p:anim calcmode="lin" valueType="num">
                                      <p:cBhvr>
                                        <p:cTn id="24" dur="500" fill="hold"/>
                                        <p:tgtEl>
                                          <p:spTgt spid="13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2" presetID="2" grpId="1" fill="hold">
                                  <p:stCondLst>
                                    <p:cond delay="0"/>
                                  </p:stCondLst>
                                  <p:iterate type="el" backwards="0">
                                    <p:tmAbs val="0"/>
                                  </p:iterate>
                                  <p:childTnLst>
                                    <p:set>
                                      <p:cBhvr>
                                        <p:cTn id="28" fill="hold"/>
                                        <p:tgtEl>
                                          <p:spTgt spid="138">
                                            <p:txEl>
                                              <p:pRg st="3" end="3"/>
                                            </p:txEl>
                                          </p:spTgt>
                                        </p:tgtEl>
                                        <p:attrNameLst>
                                          <p:attrName>style.visibility</p:attrName>
                                        </p:attrNameLst>
                                      </p:cBhvr>
                                      <p:to>
                                        <p:strVal val="visible"/>
                                      </p:to>
                                    </p:set>
                                    <p:anim calcmode="lin" valueType="num">
                                      <p:cBhvr>
                                        <p:cTn id="29" dur="500" fill="hold"/>
                                        <p:tgtEl>
                                          <p:spTgt spid="138">
                                            <p:txEl>
                                              <p:pRg st="3" end="3"/>
                                            </p:txEl>
                                          </p:spTgt>
                                        </p:tgtEl>
                                        <p:attrNameLst>
                                          <p:attrName>ppt_x</p:attrName>
                                        </p:attrNameLst>
                                      </p:cBhvr>
                                      <p:tavLst>
                                        <p:tav tm="0">
                                          <p:val>
                                            <p:strVal val="1+#ppt_w/2"/>
                                          </p:val>
                                        </p:tav>
                                        <p:tav tm="100000">
                                          <p:val>
                                            <p:strVal val="#ppt_x"/>
                                          </p:val>
                                        </p:tav>
                                      </p:tavLst>
                                    </p:anim>
                                    <p:anim calcmode="lin" valueType="num">
                                      <p:cBhvr>
                                        <p:cTn id="30" dur="500" fill="hold"/>
                                        <p:tgtEl>
                                          <p:spTgt spid="13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8" grpId="1"/>
    </p:bldLst>
  </p:timing>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CC99"/>
          </a:solidFill>
          <a:prstDash val="solid"/>
          <a:bevel/>
        </a:ln>
        <a:effectLst>
          <a:outerShdw sx="100000" sy="100000" kx="0" ky="0" algn="b" rotWithShape="0" blurRad="38100" dist="23000" dir="5400000">
            <a:srgbClr val="000000">
              <a:alpha val="350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CC99"/>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CC99"/>
          </a:solidFill>
          <a:prstDash val="solid"/>
          <a:bevel/>
        </a:ln>
        <a:effectLst>
          <a:outerShdw sx="100000" sy="100000" kx="0" ky="0" algn="b" rotWithShape="0" blurRad="38100" dist="23000" dir="5400000">
            <a:srgbClr val="000000">
              <a:alpha val="350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CC99"/>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